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41"/>
  </p:notesMasterIdLst>
  <p:handoutMasterIdLst>
    <p:handoutMasterId r:id="rId42"/>
  </p:handoutMasterIdLst>
  <p:sldIdLst>
    <p:sldId id="1009" r:id="rId2"/>
    <p:sldId id="1113" r:id="rId3"/>
    <p:sldId id="1374" r:id="rId4"/>
    <p:sldId id="1291" r:id="rId5"/>
    <p:sldId id="1093" r:id="rId6"/>
    <p:sldId id="1308" r:id="rId7"/>
    <p:sldId id="1099" r:id="rId8"/>
    <p:sldId id="1274" r:id="rId9"/>
    <p:sldId id="1096" r:id="rId10"/>
    <p:sldId id="1307" r:id="rId11"/>
    <p:sldId id="1117" r:id="rId12"/>
    <p:sldId id="1302" r:id="rId13"/>
    <p:sldId id="1303" r:id="rId14"/>
    <p:sldId id="1304" r:id="rId15"/>
    <p:sldId id="1370" r:id="rId16"/>
    <p:sldId id="1293" r:id="rId17"/>
    <p:sldId id="1305" r:id="rId18"/>
    <p:sldId id="1270" r:id="rId19"/>
    <p:sldId id="1375" r:id="rId20"/>
    <p:sldId id="1306" r:id="rId21"/>
    <p:sldId id="1371" r:id="rId22"/>
    <p:sldId id="1102" r:id="rId23"/>
    <p:sldId id="1280" r:id="rId24"/>
    <p:sldId id="1292" r:id="rId25"/>
    <p:sldId id="1285" r:id="rId26"/>
    <p:sldId id="1283" r:id="rId27"/>
    <p:sldId id="1286" r:id="rId28"/>
    <p:sldId id="1287" r:id="rId29"/>
    <p:sldId id="1288" r:id="rId30"/>
    <p:sldId id="1282" r:id="rId31"/>
    <p:sldId id="1289" r:id="rId32"/>
    <p:sldId id="1290" r:id="rId33"/>
    <p:sldId id="1309" r:id="rId34"/>
    <p:sldId id="1258" r:id="rId35"/>
    <p:sldId id="1373" r:id="rId36"/>
    <p:sldId id="1372" r:id="rId37"/>
    <p:sldId id="1259" r:id="rId38"/>
    <p:sldId id="1300" r:id="rId39"/>
    <p:sldId id="1260" r:id="rId40"/>
  </p:sldIdLst>
  <p:sldSz cx="9144000" cy="6858000" type="letter"/>
  <p:notesSz cx="7019925" cy="9305925"/>
  <p:defaultTextStyle>
    <a:defPPr>
      <a:defRPr lang="ja-JP"/>
    </a:defPPr>
    <a:lvl1pPr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669DF6"/>
    <a:srgbClr val="E8F1FE"/>
    <a:srgbClr val="E37221"/>
    <a:srgbClr val="EBF5FF"/>
    <a:srgbClr val="B3DBFF"/>
    <a:srgbClr val="F1C6EE"/>
    <a:srgbClr val="F2F5F8"/>
    <a:srgbClr val="003D72"/>
    <a:srgbClr val="FEF9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7CBA7-F6C2-4829-A28C-C3F31483F1C9}" v="1293" dt="2024-11-10T13:26:06.4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1" autoAdjust="0"/>
    <p:restoredTop sz="84222" autoAdjust="0"/>
  </p:normalViewPr>
  <p:slideViewPr>
    <p:cSldViewPr snapToGrid="0">
      <p:cViewPr>
        <p:scale>
          <a:sx n="115" d="100"/>
          <a:sy n="115" d="100"/>
        </p:scale>
        <p:origin x="2352" y="56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77388FA-E1C5-AD48-A0CD-691517D3346D}"/>
              </a:ext>
            </a:extLst>
          </p:cNvPr>
          <p:cNvSpPr>
            <a:spLocks noGrp="1" noChangeArrowheads="1"/>
          </p:cNvSpPr>
          <p:nvPr>
            <p:ph type="hdr" sz="quarter"/>
          </p:nvPr>
        </p:nvSpPr>
        <p:spPr bwMode="auto">
          <a:xfrm>
            <a:off x="0" y="0"/>
            <a:ext cx="3043238" cy="461963"/>
          </a:xfrm>
          <a:prstGeom prst="rect">
            <a:avLst/>
          </a:prstGeom>
          <a:noFill/>
          <a:ln w="9525">
            <a:noFill/>
            <a:miter lim="800000"/>
            <a:headEnd/>
            <a:tailEnd/>
          </a:ln>
          <a:effectLst/>
        </p:spPr>
        <p:txBody>
          <a:bodyPr vert="horz" wrap="square" lIns="91538" tIns="45767" rIns="91538" bIns="45767" numCol="1" anchor="t"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86019" name="Rectangle 3">
            <a:extLst>
              <a:ext uri="{FF2B5EF4-FFF2-40B4-BE49-F238E27FC236}">
                <a16:creationId xmlns:a16="http://schemas.microsoft.com/office/drawing/2014/main" id="{5549BA55-2C1B-DB45-85C7-D2B83E59CA83}"/>
              </a:ext>
            </a:extLst>
          </p:cNvPr>
          <p:cNvSpPr>
            <a:spLocks noGrp="1" noChangeArrowheads="1"/>
          </p:cNvSpPr>
          <p:nvPr>
            <p:ph type="dt" sz="quarter" idx="1"/>
          </p:nvPr>
        </p:nvSpPr>
        <p:spPr bwMode="auto">
          <a:xfrm>
            <a:off x="3975100" y="0"/>
            <a:ext cx="3043238" cy="461963"/>
          </a:xfrm>
          <a:prstGeom prst="rect">
            <a:avLst/>
          </a:prstGeom>
          <a:noFill/>
          <a:ln w="9525">
            <a:noFill/>
            <a:miter lim="800000"/>
            <a:headEnd/>
            <a:tailEnd/>
          </a:ln>
          <a:effectLst/>
        </p:spPr>
        <p:txBody>
          <a:bodyPr vert="horz" wrap="square" lIns="91538" tIns="45767" rIns="91538" bIns="45767" numCol="1" anchor="t" anchorCtr="0" compatLnSpc="1">
            <a:prstTxWarp prst="textNoShape">
              <a:avLst/>
            </a:prstTxWarp>
          </a:bodyPr>
          <a:lstStyle>
            <a:lvl1pPr algn="r">
              <a:defRPr sz="1200">
                <a:latin typeface="Times New Roman" pitchFamily="18" charset="0"/>
                <a:ea typeface="ＭＳ Ｐゴシック" pitchFamily="50" charset="-128"/>
                <a:cs typeface="+mn-cs"/>
              </a:defRPr>
            </a:lvl1pPr>
          </a:lstStyle>
          <a:p>
            <a:pPr>
              <a:defRPr/>
            </a:pPr>
            <a:r>
              <a:rPr lang="en-US"/>
              <a:t>November 16, 2004</a:t>
            </a:r>
          </a:p>
        </p:txBody>
      </p:sp>
      <p:sp>
        <p:nvSpPr>
          <p:cNvPr id="86020" name="Rectangle 4">
            <a:extLst>
              <a:ext uri="{FF2B5EF4-FFF2-40B4-BE49-F238E27FC236}">
                <a16:creationId xmlns:a16="http://schemas.microsoft.com/office/drawing/2014/main" id="{7D72732D-85DB-414C-8A7A-B7A64FB3150B}"/>
              </a:ext>
            </a:extLst>
          </p:cNvPr>
          <p:cNvSpPr>
            <a:spLocks noGrp="1" noChangeArrowheads="1"/>
          </p:cNvSpPr>
          <p:nvPr>
            <p:ph type="ftr" sz="quarter" idx="2"/>
          </p:nvPr>
        </p:nvSpPr>
        <p:spPr bwMode="auto">
          <a:xfrm>
            <a:off x="0" y="8840788"/>
            <a:ext cx="3043238" cy="463550"/>
          </a:xfrm>
          <a:prstGeom prst="rect">
            <a:avLst/>
          </a:prstGeom>
          <a:noFill/>
          <a:ln w="9525">
            <a:noFill/>
            <a:miter lim="800000"/>
            <a:headEnd/>
            <a:tailEnd/>
          </a:ln>
          <a:effectLst/>
        </p:spPr>
        <p:txBody>
          <a:bodyPr vert="horz" wrap="square" lIns="91538" tIns="45767" rIns="91538" bIns="45767" numCol="1" anchor="b"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86021" name="Rectangle 5">
            <a:extLst>
              <a:ext uri="{FF2B5EF4-FFF2-40B4-BE49-F238E27FC236}">
                <a16:creationId xmlns:a16="http://schemas.microsoft.com/office/drawing/2014/main" id="{05BA2C8C-CE25-2D4A-ABB6-6B99D9141F2C}"/>
              </a:ext>
            </a:extLst>
          </p:cNvPr>
          <p:cNvSpPr>
            <a:spLocks noGrp="1" noChangeArrowheads="1"/>
          </p:cNvSpPr>
          <p:nvPr>
            <p:ph type="sldNum" sz="quarter" idx="3"/>
          </p:nvPr>
        </p:nvSpPr>
        <p:spPr bwMode="auto">
          <a:xfrm>
            <a:off x="3975100" y="8840788"/>
            <a:ext cx="3043238" cy="463550"/>
          </a:xfrm>
          <a:prstGeom prst="rect">
            <a:avLst/>
          </a:prstGeom>
          <a:noFill/>
          <a:ln w="9525">
            <a:noFill/>
            <a:miter lim="800000"/>
            <a:headEnd/>
            <a:tailEnd/>
          </a:ln>
          <a:effectLst/>
        </p:spPr>
        <p:txBody>
          <a:bodyPr vert="horz" wrap="square" lIns="91538" tIns="45767" rIns="91538" bIns="45767" numCol="1" anchor="b" anchorCtr="0" compatLnSpc="1">
            <a:prstTxWarp prst="textNoShape">
              <a:avLst/>
            </a:prstTxWarp>
          </a:bodyPr>
          <a:lstStyle>
            <a:lvl1pPr algn="r">
              <a:defRPr sz="1200">
                <a:latin typeface="Times New Roman" panose="02020603050405020304" pitchFamily="18" charset="0"/>
              </a:defRPr>
            </a:lvl1pPr>
          </a:lstStyle>
          <a:p>
            <a:fld id="{6C307E48-4926-3549-8831-7AC3983E3496}" type="slidenum">
              <a:rPr lang="en-US" altLang="en-CN"/>
              <a:pPr/>
              <a:t>‹#›</a:t>
            </a:fld>
            <a:endParaRPr lang="en-US" altLang="en-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6D5CF8F-71B4-DE41-846D-282437610F91}"/>
              </a:ext>
            </a:extLst>
          </p:cNvPr>
          <p:cNvSpPr>
            <a:spLocks noGrp="1" noChangeArrowheads="1"/>
          </p:cNvSpPr>
          <p:nvPr>
            <p:ph type="hdr" sz="quarter"/>
          </p:nvPr>
        </p:nvSpPr>
        <p:spPr bwMode="auto">
          <a:xfrm>
            <a:off x="0" y="0"/>
            <a:ext cx="3043238" cy="461963"/>
          </a:xfrm>
          <a:prstGeom prst="rect">
            <a:avLst/>
          </a:prstGeom>
          <a:noFill/>
          <a:ln w="9525">
            <a:noFill/>
            <a:miter lim="800000"/>
            <a:headEnd/>
            <a:tailEnd/>
          </a:ln>
          <a:effectLst/>
        </p:spPr>
        <p:txBody>
          <a:bodyPr vert="horz" wrap="square" lIns="93056" tIns="46530" rIns="93056" bIns="46530" numCol="1" anchor="t" anchorCtr="0" compatLnSpc="1">
            <a:prstTxWarp prst="textNoShape">
              <a:avLst/>
            </a:prstTxWarp>
          </a:bodyPr>
          <a:lstStyle>
            <a:lvl1pPr defTabSz="931863">
              <a:defRPr sz="1200">
                <a:latin typeface="Times New Roman" charset="0"/>
                <a:ea typeface="ＭＳ Ｐゴシック" charset="0"/>
                <a:cs typeface="ＭＳ Ｐゴシック" charset="0"/>
              </a:defRPr>
            </a:lvl1pPr>
          </a:lstStyle>
          <a:p>
            <a:pPr>
              <a:defRPr/>
            </a:pPr>
            <a:endParaRPr lang="en-US"/>
          </a:p>
        </p:txBody>
      </p:sp>
      <p:sp>
        <p:nvSpPr>
          <p:cNvPr id="47107" name="Rectangle 3">
            <a:extLst>
              <a:ext uri="{FF2B5EF4-FFF2-40B4-BE49-F238E27FC236}">
                <a16:creationId xmlns:a16="http://schemas.microsoft.com/office/drawing/2014/main" id="{2DCBCFBB-E8D9-1A46-9821-9505C7AC656C}"/>
              </a:ext>
            </a:extLst>
          </p:cNvPr>
          <p:cNvSpPr>
            <a:spLocks noGrp="1" noChangeArrowheads="1"/>
          </p:cNvSpPr>
          <p:nvPr>
            <p:ph type="dt" idx="1"/>
          </p:nvPr>
        </p:nvSpPr>
        <p:spPr bwMode="auto">
          <a:xfrm>
            <a:off x="3975100" y="0"/>
            <a:ext cx="3043238" cy="461963"/>
          </a:xfrm>
          <a:prstGeom prst="rect">
            <a:avLst/>
          </a:prstGeom>
          <a:noFill/>
          <a:ln w="9525">
            <a:noFill/>
            <a:miter lim="800000"/>
            <a:headEnd/>
            <a:tailEnd/>
          </a:ln>
          <a:effectLst/>
        </p:spPr>
        <p:txBody>
          <a:bodyPr vert="horz" wrap="square" lIns="93056" tIns="46530" rIns="93056" bIns="46530" numCol="1" anchor="t" anchorCtr="0" compatLnSpc="1">
            <a:prstTxWarp prst="textNoShape">
              <a:avLst/>
            </a:prstTxWarp>
          </a:bodyPr>
          <a:lstStyle>
            <a:lvl1pPr algn="r" defTabSz="931863">
              <a:defRPr sz="1200">
                <a:latin typeface="Times New Roman" pitchFamily="18" charset="0"/>
                <a:ea typeface="ＭＳ Ｐゴシック" pitchFamily="50" charset="-128"/>
                <a:cs typeface="+mn-cs"/>
              </a:defRPr>
            </a:lvl1pPr>
          </a:lstStyle>
          <a:p>
            <a:pPr>
              <a:defRPr/>
            </a:pPr>
            <a:r>
              <a:rPr lang="en-US"/>
              <a:t>November 16, 2004</a:t>
            </a:r>
          </a:p>
        </p:txBody>
      </p:sp>
      <p:sp>
        <p:nvSpPr>
          <p:cNvPr id="14340" name="Rectangle 4">
            <a:extLst>
              <a:ext uri="{FF2B5EF4-FFF2-40B4-BE49-F238E27FC236}">
                <a16:creationId xmlns:a16="http://schemas.microsoft.com/office/drawing/2014/main" id="{80AF8A39-6B9E-734F-8B66-DFACBC0F1F29}"/>
              </a:ext>
            </a:extLst>
          </p:cNvPr>
          <p:cNvSpPr>
            <a:spLocks noGrp="1" noRot="1" noChangeAspect="1" noChangeArrowheads="1" noTextEdit="1"/>
          </p:cNvSpPr>
          <p:nvPr>
            <p:ph type="sldImg" idx="2"/>
          </p:nvPr>
        </p:nvSpPr>
        <p:spPr bwMode="auto">
          <a:xfrm>
            <a:off x="1184275" y="698500"/>
            <a:ext cx="4656138" cy="3492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a:extLst>
              <a:ext uri="{FF2B5EF4-FFF2-40B4-BE49-F238E27FC236}">
                <a16:creationId xmlns:a16="http://schemas.microsoft.com/office/drawing/2014/main" id="{F3AFA5C7-5D8A-BE42-902D-A31028ABD2C2}"/>
              </a:ext>
            </a:extLst>
          </p:cNvPr>
          <p:cNvSpPr>
            <a:spLocks noGrp="1" noChangeArrowheads="1"/>
          </p:cNvSpPr>
          <p:nvPr>
            <p:ph type="body" sz="quarter" idx="3"/>
          </p:nvPr>
        </p:nvSpPr>
        <p:spPr bwMode="auto">
          <a:xfrm>
            <a:off x="703263" y="4421188"/>
            <a:ext cx="5613400" cy="4186237"/>
          </a:xfrm>
          <a:prstGeom prst="rect">
            <a:avLst/>
          </a:prstGeom>
          <a:noFill/>
          <a:ln w="9525">
            <a:noFill/>
            <a:miter lim="800000"/>
            <a:headEnd/>
            <a:tailEnd/>
          </a:ln>
          <a:effectLst/>
        </p:spPr>
        <p:txBody>
          <a:bodyPr vert="horz" wrap="square" lIns="93056" tIns="46530" rIns="93056" bIns="4653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7110" name="Rectangle 6">
            <a:extLst>
              <a:ext uri="{FF2B5EF4-FFF2-40B4-BE49-F238E27FC236}">
                <a16:creationId xmlns:a16="http://schemas.microsoft.com/office/drawing/2014/main" id="{94EC15EA-9BD5-8F4B-A47E-BAF277F7A71E}"/>
              </a:ext>
            </a:extLst>
          </p:cNvPr>
          <p:cNvSpPr>
            <a:spLocks noGrp="1" noChangeArrowheads="1"/>
          </p:cNvSpPr>
          <p:nvPr>
            <p:ph type="ftr" sz="quarter" idx="4"/>
          </p:nvPr>
        </p:nvSpPr>
        <p:spPr bwMode="auto">
          <a:xfrm>
            <a:off x="0" y="8840788"/>
            <a:ext cx="3043238" cy="463550"/>
          </a:xfrm>
          <a:prstGeom prst="rect">
            <a:avLst/>
          </a:prstGeom>
          <a:noFill/>
          <a:ln w="9525">
            <a:noFill/>
            <a:miter lim="800000"/>
            <a:headEnd/>
            <a:tailEnd/>
          </a:ln>
          <a:effectLst/>
        </p:spPr>
        <p:txBody>
          <a:bodyPr vert="horz" wrap="square" lIns="93056" tIns="46530" rIns="93056" bIns="46530" numCol="1" anchor="b" anchorCtr="0" compatLnSpc="1">
            <a:prstTxWarp prst="textNoShape">
              <a:avLst/>
            </a:prstTxWarp>
          </a:bodyPr>
          <a:lstStyle>
            <a:lvl1pPr defTabSz="931863">
              <a:defRPr sz="1200">
                <a:latin typeface="Times New Roman" charset="0"/>
                <a:ea typeface="ＭＳ Ｐゴシック" charset="0"/>
                <a:cs typeface="ＭＳ Ｐゴシック" charset="0"/>
              </a:defRPr>
            </a:lvl1pPr>
          </a:lstStyle>
          <a:p>
            <a:pPr>
              <a:defRPr/>
            </a:pPr>
            <a:endParaRPr lang="en-US"/>
          </a:p>
        </p:txBody>
      </p:sp>
      <p:sp>
        <p:nvSpPr>
          <p:cNvPr id="47111" name="Rectangle 7">
            <a:extLst>
              <a:ext uri="{FF2B5EF4-FFF2-40B4-BE49-F238E27FC236}">
                <a16:creationId xmlns:a16="http://schemas.microsoft.com/office/drawing/2014/main" id="{577DC4C7-31F3-4547-8D51-41336783A93C}"/>
              </a:ext>
            </a:extLst>
          </p:cNvPr>
          <p:cNvSpPr>
            <a:spLocks noGrp="1" noChangeArrowheads="1"/>
          </p:cNvSpPr>
          <p:nvPr>
            <p:ph type="sldNum" sz="quarter" idx="5"/>
          </p:nvPr>
        </p:nvSpPr>
        <p:spPr bwMode="auto">
          <a:xfrm>
            <a:off x="3975100" y="8840788"/>
            <a:ext cx="3043238" cy="463550"/>
          </a:xfrm>
          <a:prstGeom prst="rect">
            <a:avLst/>
          </a:prstGeom>
          <a:noFill/>
          <a:ln w="9525">
            <a:noFill/>
            <a:miter lim="800000"/>
            <a:headEnd/>
            <a:tailEnd/>
          </a:ln>
          <a:effectLst/>
        </p:spPr>
        <p:txBody>
          <a:bodyPr vert="horz" wrap="square" lIns="93056" tIns="46530" rIns="93056" bIns="46530" numCol="1" anchor="b" anchorCtr="0" compatLnSpc="1">
            <a:prstTxWarp prst="textNoShape">
              <a:avLst/>
            </a:prstTxWarp>
          </a:bodyPr>
          <a:lstStyle>
            <a:lvl1pPr algn="r" defTabSz="931863">
              <a:defRPr sz="1200">
                <a:latin typeface="Times New Roman" panose="02020603050405020304" pitchFamily="18" charset="0"/>
              </a:defRPr>
            </a:lvl1pPr>
          </a:lstStyle>
          <a:p>
            <a:fld id="{854A0DB7-0BA2-224D-A58E-8779BA8677F7}" type="slidenum">
              <a:rPr lang="en-US" altLang="en-CN"/>
              <a:pPr/>
              <a:t>‹#›</a:t>
            </a:fld>
            <a:endParaRPr lang="en-US" altLang="en-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S PMincho"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S PMincho"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S PMincho"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S PMincho"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S PMincho"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1</a:t>
            </a:fld>
            <a:endParaRPr lang="en-US" altLang="en-CN"/>
          </a:p>
        </p:txBody>
      </p:sp>
    </p:spTree>
    <p:extLst>
      <p:ext uri="{BB962C8B-B14F-4D97-AF65-F5344CB8AC3E}">
        <p14:creationId xmlns:p14="http://schemas.microsoft.com/office/powerpoint/2010/main" val="4220076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D65A0-21C7-739E-4329-D8CAE19538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BA29DE-89F1-BC9C-EE2B-2EE6A029AE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09FB18-8E94-A08A-6948-548F85C1679C}"/>
              </a:ext>
            </a:extLst>
          </p:cNvPr>
          <p:cNvSpPr>
            <a:spLocks noGrp="1"/>
          </p:cNvSpPr>
          <p:nvPr>
            <p:ph type="body" idx="1"/>
          </p:nvPr>
        </p:nvSpPr>
        <p:spPr/>
        <p:txBody>
          <a:bodyPr/>
          <a:lstStyle/>
          <a:p>
            <a:r>
              <a:rPr lang="en-GB" altLang="zh-CN" b="0" i="0" dirty="0">
                <a:solidFill>
                  <a:srgbClr val="444444"/>
                </a:solidFill>
                <a:effectLst/>
                <a:latin typeface="Arial" panose="020B0604020202020204" pitchFamily="34" charset="0"/>
              </a:rPr>
              <a:t>arXiv:2011.03292 [cs.CL]</a:t>
            </a:r>
            <a:endParaRPr lang="zh-CN" altLang="en-US" dirty="0"/>
          </a:p>
        </p:txBody>
      </p:sp>
      <p:sp>
        <p:nvSpPr>
          <p:cNvPr id="4" name="灯片编号占位符 3">
            <a:extLst>
              <a:ext uri="{FF2B5EF4-FFF2-40B4-BE49-F238E27FC236}">
                <a16:creationId xmlns:a16="http://schemas.microsoft.com/office/drawing/2014/main" id="{B10111B8-DFE2-0EC2-6AD4-AEA16DF8E5CA}"/>
              </a:ext>
            </a:extLst>
          </p:cNvPr>
          <p:cNvSpPr>
            <a:spLocks noGrp="1"/>
          </p:cNvSpPr>
          <p:nvPr>
            <p:ph type="sldNum" sz="quarter" idx="5"/>
          </p:nvPr>
        </p:nvSpPr>
        <p:spPr/>
        <p:txBody>
          <a:bodyPr/>
          <a:lstStyle/>
          <a:p>
            <a:fld id="{854A0DB7-0BA2-224D-A58E-8779BA8677F7}" type="slidenum">
              <a:rPr lang="en-US" altLang="en-CN" smtClean="0"/>
              <a:pPr/>
              <a:t>28</a:t>
            </a:fld>
            <a:endParaRPr lang="en-US" altLang="en-CN"/>
          </a:p>
        </p:txBody>
      </p:sp>
    </p:spTree>
    <p:extLst>
      <p:ext uri="{BB962C8B-B14F-4D97-AF65-F5344CB8AC3E}">
        <p14:creationId xmlns:p14="http://schemas.microsoft.com/office/powerpoint/2010/main" val="254985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BB668-DFD5-58F0-53EB-DF55A6B283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6771E9-A541-DE25-B4A5-930C48112D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E0FCC2-0127-45E8-76E2-635EF1C5B8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2FFE27-DD0D-FB8E-76A1-AB78E64841BF}"/>
              </a:ext>
            </a:extLst>
          </p:cNvPr>
          <p:cNvSpPr>
            <a:spLocks noGrp="1"/>
          </p:cNvSpPr>
          <p:nvPr>
            <p:ph type="sldNum" sz="quarter" idx="5"/>
          </p:nvPr>
        </p:nvSpPr>
        <p:spPr/>
        <p:txBody>
          <a:bodyPr/>
          <a:lstStyle/>
          <a:p>
            <a:fld id="{854A0DB7-0BA2-224D-A58E-8779BA8677F7}" type="slidenum">
              <a:rPr lang="en-US" altLang="en-CN" smtClean="0"/>
              <a:pPr/>
              <a:t>29</a:t>
            </a:fld>
            <a:endParaRPr lang="en-US" altLang="en-CN"/>
          </a:p>
        </p:txBody>
      </p:sp>
    </p:spTree>
    <p:extLst>
      <p:ext uri="{BB962C8B-B14F-4D97-AF65-F5344CB8AC3E}">
        <p14:creationId xmlns:p14="http://schemas.microsoft.com/office/powerpoint/2010/main" val="3893670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Narayan S, Cohen S B, </a:t>
            </a:r>
            <a:r>
              <a:rPr lang="en-GB" altLang="zh-CN" b="0" i="0" dirty="0" err="1">
                <a:solidFill>
                  <a:srgbClr val="222222"/>
                </a:solidFill>
                <a:effectLst/>
                <a:latin typeface="Arial" panose="020B0604020202020204" pitchFamily="34" charset="0"/>
              </a:rPr>
              <a:t>Lapata</a:t>
            </a:r>
            <a:r>
              <a:rPr lang="en-GB" altLang="zh-CN" b="0" i="0" dirty="0">
                <a:solidFill>
                  <a:srgbClr val="222222"/>
                </a:solidFill>
                <a:effectLst/>
                <a:latin typeface="Arial" panose="020B0604020202020204" pitchFamily="34" charset="0"/>
              </a:rPr>
              <a:t> M. Don't give me the details, just the summary! topic-aware convolutional neural networks for extreme summarization[J]. </a:t>
            </a:r>
            <a:r>
              <a:rPr lang="en-GB" altLang="zh-CN" b="0" i="0" dirty="0" err="1">
                <a:solidFill>
                  <a:srgbClr val="222222"/>
                </a:solidFill>
                <a:effectLst/>
                <a:latin typeface="Arial" panose="020B0604020202020204" pitchFamily="34" charset="0"/>
              </a:rPr>
              <a:t>arXiv</a:t>
            </a:r>
            <a:r>
              <a:rPr lang="en-GB" altLang="zh-CN" b="0" i="0" dirty="0">
                <a:solidFill>
                  <a:srgbClr val="222222"/>
                </a:solidFill>
                <a:effectLst/>
                <a:latin typeface="Arial" panose="020B0604020202020204" pitchFamily="34" charset="0"/>
              </a:rPr>
              <a:t> preprint arXiv:1808.08745, 2018.</a:t>
            </a:r>
          </a:p>
          <a:p>
            <a:r>
              <a:rPr lang="en-GB" altLang="zh-CN" b="0" i="0" dirty="0" err="1">
                <a:solidFill>
                  <a:srgbClr val="222222"/>
                </a:solidFill>
                <a:effectLst/>
                <a:latin typeface="Arial" panose="020B0604020202020204" pitchFamily="34" charset="0"/>
              </a:rPr>
              <a:t>Nallapati</a:t>
            </a:r>
            <a:r>
              <a:rPr lang="en-GB" altLang="zh-CN" b="0" i="0" dirty="0">
                <a:solidFill>
                  <a:srgbClr val="222222"/>
                </a:solidFill>
                <a:effectLst/>
                <a:latin typeface="Arial" panose="020B0604020202020204" pitchFamily="34" charset="0"/>
              </a:rPr>
              <a:t> R, Zhai F, Zhou B. </a:t>
            </a:r>
            <a:r>
              <a:rPr lang="en-GB" altLang="zh-CN" b="0" i="0" dirty="0" err="1">
                <a:solidFill>
                  <a:srgbClr val="222222"/>
                </a:solidFill>
                <a:effectLst/>
                <a:latin typeface="Arial" panose="020B0604020202020204" pitchFamily="34" charset="0"/>
              </a:rPr>
              <a:t>Summarunner</a:t>
            </a:r>
            <a:r>
              <a:rPr lang="en-GB" altLang="zh-CN" b="0" i="0" dirty="0">
                <a:solidFill>
                  <a:srgbClr val="222222"/>
                </a:solidFill>
                <a:effectLst/>
                <a:latin typeface="Arial" panose="020B0604020202020204" pitchFamily="34" charset="0"/>
              </a:rPr>
              <a:t>: A recurrent neural network based sequence model for extractive summarization of documents[C]//Proceedings of the AAAI conference on artificial intelligence. 2017, 31(1).</a:t>
            </a:r>
            <a:endParaRPr lang="zh-CN" altLang="en-US" dirty="0"/>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30</a:t>
            </a:fld>
            <a:endParaRPr lang="en-US" altLang="en-CN"/>
          </a:p>
        </p:txBody>
      </p:sp>
    </p:spTree>
    <p:extLst>
      <p:ext uri="{BB962C8B-B14F-4D97-AF65-F5344CB8AC3E}">
        <p14:creationId xmlns:p14="http://schemas.microsoft.com/office/powerpoint/2010/main" val="299130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6A32-991A-FC4C-E981-9FDC3D34E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71DD65-B78D-B1D8-3141-D36C28DEB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E3C775-557A-3F33-ADB5-7924A8575ED1}"/>
              </a:ext>
            </a:extLst>
          </p:cNvPr>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Narayan S, Cohen S B, </a:t>
            </a:r>
            <a:r>
              <a:rPr lang="en-GB" altLang="zh-CN" b="0" i="0" dirty="0" err="1">
                <a:solidFill>
                  <a:srgbClr val="222222"/>
                </a:solidFill>
                <a:effectLst/>
                <a:latin typeface="Arial" panose="020B0604020202020204" pitchFamily="34" charset="0"/>
              </a:rPr>
              <a:t>Lapata</a:t>
            </a:r>
            <a:r>
              <a:rPr lang="en-GB" altLang="zh-CN" b="0" i="0" dirty="0">
                <a:solidFill>
                  <a:srgbClr val="222222"/>
                </a:solidFill>
                <a:effectLst/>
                <a:latin typeface="Arial" panose="020B0604020202020204" pitchFamily="34" charset="0"/>
              </a:rPr>
              <a:t> M. Don't give me the details, just the summary! topic-aware convolutional neural networks for extreme summarization[J]. </a:t>
            </a:r>
            <a:r>
              <a:rPr lang="en-GB" altLang="zh-CN" b="0" i="0" dirty="0" err="1">
                <a:solidFill>
                  <a:srgbClr val="222222"/>
                </a:solidFill>
                <a:effectLst/>
                <a:latin typeface="Arial" panose="020B0604020202020204" pitchFamily="34" charset="0"/>
              </a:rPr>
              <a:t>arXiv</a:t>
            </a:r>
            <a:r>
              <a:rPr lang="en-GB" altLang="zh-CN" b="0" i="0" dirty="0">
                <a:solidFill>
                  <a:srgbClr val="222222"/>
                </a:solidFill>
                <a:effectLst/>
                <a:latin typeface="Arial" panose="020B0604020202020204" pitchFamily="34" charset="0"/>
              </a:rPr>
              <a:t> preprint arXiv:1808.08745, 2018.</a:t>
            </a:r>
          </a:p>
          <a:p>
            <a:r>
              <a:rPr lang="en-GB" altLang="zh-CN" b="0" i="0" dirty="0" err="1">
                <a:solidFill>
                  <a:srgbClr val="222222"/>
                </a:solidFill>
                <a:effectLst/>
                <a:latin typeface="Arial" panose="020B0604020202020204" pitchFamily="34" charset="0"/>
              </a:rPr>
              <a:t>Nallapati</a:t>
            </a:r>
            <a:r>
              <a:rPr lang="en-GB" altLang="zh-CN" b="0" i="0" dirty="0">
                <a:solidFill>
                  <a:srgbClr val="222222"/>
                </a:solidFill>
                <a:effectLst/>
                <a:latin typeface="Arial" panose="020B0604020202020204" pitchFamily="34" charset="0"/>
              </a:rPr>
              <a:t> R, Zhai F, Zhou B. </a:t>
            </a:r>
            <a:r>
              <a:rPr lang="en-GB" altLang="zh-CN" b="0" i="0" dirty="0" err="1">
                <a:solidFill>
                  <a:srgbClr val="222222"/>
                </a:solidFill>
                <a:effectLst/>
                <a:latin typeface="Arial" panose="020B0604020202020204" pitchFamily="34" charset="0"/>
              </a:rPr>
              <a:t>Summarunner</a:t>
            </a:r>
            <a:r>
              <a:rPr lang="en-GB" altLang="zh-CN" b="0" i="0" dirty="0">
                <a:solidFill>
                  <a:srgbClr val="222222"/>
                </a:solidFill>
                <a:effectLst/>
                <a:latin typeface="Arial" panose="020B0604020202020204" pitchFamily="34" charset="0"/>
              </a:rPr>
              <a:t>: A recurrent neural network based sequence model for extractive summarization of documents[C]//Proceedings of the AAAI conference on artificial intelligence. 2017, 31(1).</a:t>
            </a:r>
            <a:endParaRPr lang="zh-CN" altLang="en-US" dirty="0"/>
          </a:p>
        </p:txBody>
      </p:sp>
      <p:sp>
        <p:nvSpPr>
          <p:cNvPr id="4" name="灯片编号占位符 3">
            <a:extLst>
              <a:ext uri="{FF2B5EF4-FFF2-40B4-BE49-F238E27FC236}">
                <a16:creationId xmlns:a16="http://schemas.microsoft.com/office/drawing/2014/main" id="{D6276607-771E-E2B7-DFBC-BCAA854C6DC8}"/>
              </a:ext>
            </a:extLst>
          </p:cNvPr>
          <p:cNvSpPr>
            <a:spLocks noGrp="1"/>
          </p:cNvSpPr>
          <p:nvPr>
            <p:ph type="sldNum" sz="quarter" idx="5"/>
          </p:nvPr>
        </p:nvSpPr>
        <p:spPr/>
        <p:txBody>
          <a:bodyPr/>
          <a:lstStyle/>
          <a:p>
            <a:fld id="{854A0DB7-0BA2-224D-A58E-8779BA8677F7}" type="slidenum">
              <a:rPr lang="en-US" altLang="en-CN" smtClean="0"/>
              <a:pPr/>
              <a:t>31</a:t>
            </a:fld>
            <a:endParaRPr lang="en-US" altLang="en-CN"/>
          </a:p>
        </p:txBody>
      </p:sp>
    </p:spTree>
    <p:extLst>
      <p:ext uri="{BB962C8B-B14F-4D97-AF65-F5344CB8AC3E}">
        <p14:creationId xmlns:p14="http://schemas.microsoft.com/office/powerpoint/2010/main" val="1121650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37</a:t>
            </a:fld>
            <a:endParaRPr lang="en-US" altLang="en-CN"/>
          </a:p>
        </p:txBody>
      </p:sp>
    </p:spTree>
    <p:extLst>
      <p:ext uri="{BB962C8B-B14F-4D97-AF65-F5344CB8AC3E}">
        <p14:creationId xmlns:p14="http://schemas.microsoft.com/office/powerpoint/2010/main" val="168977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图片增加离解度</a:t>
            </a:r>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38</a:t>
            </a:fld>
            <a:endParaRPr lang="en-US" altLang="en-CN"/>
          </a:p>
        </p:txBody>
      </p:sp>
    </p:spTree>
    <p:extLst>
      <p:ext uri="{BB962C8B-B14F-4D97-AF65-F5344CB8AC3E}">
        <p14:creationId xmlns:p14="http://schemas.microsoft.com/office/powerpoint/2010/main" val="168952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AD3E1-CA69-B5A9-6D29-F2D6440D23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1C726E-FE0A-42F6-F9AE-4CE7EADBCA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96B998-1BA1-5C9E-C249-3463D14637BA}"/>
              </a:ext>
            </a:extLst>
          </p:cNvPr>
          <p:cNvSpPr>
            <a:spLocks noGrp="1"/>
          </p:cNvSpPr>
          <p:nvPr>
            <p:ph type="body" idx="1"/>
          </p:nvPr>
        </p:nvSpPr>
        <p:spPr/>
        <p:txBody>
          <a:bodyPr/>
          <a:lstStyle/>
          <a:p>
            <a:r>
              <a:rPr lang="en-GB" altLang="zh-CN" dirty="0"/>
              <a:t>https://intuitivetutorial.com/2023/06/18/large-language-models-in-deep-learning/</a:t>
            </a:r>
            <a:endParaRPr lang="zh-CN" altLang="en-US" dirty="0"/>
          </a:p>
        </p:txBody>
      </p:sp>
      <p:sp>
        <p:nvSpPr>
          <p:cNvPr id="4" name="灯片编号占位符 3">
            <a:extLst>
              <a:ext uri="{FF2B5EF4-FFF2-40B4-BE49-F238E27FC236}">
                <a16:creationId xmlns:a16="http://schemas.microsoft.com/office/drawing/2014/main" id="{238AA945-2CA7-C474-2252-C0425D164DD7}"/>
              </a:ext>
            </a:extLst>
          </p:cNvPr>
          <p:cNvSpPr>
            <a:spLocks noGrp="1"/>
          </p:cNvSpPr>
          <p:nvPr>
            <p:ph type="sldNum" sz="quarter" idx="5"/>
          </p:nvPr>
        </p:nvSpPr>
        <p:spPr/>
        <p:txBody>
          <a:bodyPr/>
          <a:lstStyle/>
          <a:p>
            <a:fld id="{854A0DB7-0BA2-224D-A58E-8779BA8677F7}" type="slidenum">
              <a:rPr lang="en-US" altLang="en-CN" smtClean="0"/>
              <a:pPr/>
              <a:t>4</a:t>
            </a:fld>
            <a:endParaRPr lang="en-US" altLang="en-CN"/>
          </a:p>
        </p:txBody>
      </p:sp>
    </p:spTree>
    <p:extLst>
      <p:ext uri="{BB962C8B-B14F-4D97-AF65-F5344CB8AC3E}">
        <p14:creationId xmlns:p14="http://schemas.microsoft.com/office/powerpoint/2010/main" val="133844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https://intuitivetutorial.com/2023/06/18/large-language-models-in-deep-learning/</a:t>
            </a:r>
            <a:endParaRPr lang="zh-CN" altLang="en-US" dirty="0"/>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5</a:t>
            </a:fld>
            <a:endParaRPr lang="en-US" altLang="en-CN"/>
          </a:p>
        </p:txBody>
      </p:sp>
    </p:spTree>
    <p:extLst>
      <p:ext uri="{BB962C8B-B14F-4D97-AF65-F5344CB8AC3E}">
        <p14:creationId xmlns:p14="http://schemas.microsoft.com/office/powerpoint/2010/main" val="183846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https://intuitivetutorial.com/2023/06/18/large-language-models-in-deep-learning/</a:t>
            </a:r>
            <a:endParaRPr lang="zh-CN" altLang="en-US" dirty="0"/>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6</a:t>
            </a:fld>
            <a:endParaRPr lang="en-US" altLang="en-CN"/>
          </a:p>
        </p:txBody>
      </p:sp>
    </p:spTree>
    <p:extLst>
      <p:ext uri="{BB962C8B-B14F-4D97-AF65-F5344CB8AC3E}">
        <p14:creationId xmlns:p14="http://schemas.microsoft.com/office/powerpoint/2010/main" val="368140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7</a:t>
            </a:fld>
            <a:endParaRPr lang="en-US" altLang="en-CN"/>
          </a:p>
        </p:txBody>
      </p:sp>
    </p:spTree>
    <p:extLst>
      <p:ext uri="{BB962C8B-B14F-4D97-AF65-F5344CB8AC3E}">
        <p14:creationId xmlns:p14="http://schemas.microsoft.com/office/powerpoint/2010/main" val="19369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Gong Y, Luo H, Zhang J. Natural language inference over interaction space[J]. </a:t>
            </a:r>
            <a:r>
              <a:rPr lang="en-GB" altLang="zh-CN" b="0" i="0" dirty="0" err="1">
                <a:solidFill>
                  <a:srgbClr val="222222"/>
                </a:solidFill>
                <a:effectLst/>
                <a:latin typeface="Arial" panose="020B0604020202020204" pitchFamily="34" charset="0"/>
              </a:rPr>
              <a:t>arXiv</a:t>
            </a:r>
            <a:r>
              <a:rPr lang="en-GB" altLang="zh-CN" b="0" i="0" dirty="0">
                <a:solidFill>
                  <a:srgbClr val="222222"/>
                </a:solidFill>
                <a:effectLst/>
                <a:latin typeface="Arial" panose="020B0604020202020204" pitchFamily="34" charset="0"/>
              </a:rPr>
              <a:t> preprint arXiv:1709.04348, 2017.</a:t>
            </a:r>
            <a:endParaRPr lang="zh-CN" altLang="en-US" dirty="0"/>
          </a:p>
        </p:txBody>
      </p:sp>
      <p:sp>
        <p:nvSpPr>
          <p:cNvPr id="4" name="灯片编号占位符 3"/>
          <p:cNvSpPr>
            <a:spLocks noGrp="1"/>
          </p:cNvSpPr>
          <p:nvPr>
            <p:ph type="sldNum" sz="quarter" idx="5"/>
          </p:nvPr>
        </p:nvSpPr>
        <p:spPr/>
        <p:txBody>
          <a:bodyPr/>
          <a:lstStyle/>
          <a:p>
            <a:fld id="{854A0DB7-0BA2-224D-A58E-8779BA8677F7}" type="slidenum">
              <a:rPr lang="en-US" altLang="en-CN" smtClean="0"/>
              <a:pPr/>
              <a:t>23</a:t>
            </a:fld>
            <a:endParaRPr lang="en-US" altLang="en-CN"/>
          </a:p>
        </p:txBody>
      </p:sp>
    </p:spTree>
    <p:extLst>
      <p:ext uri="{BB962C8B-B14F-4D97-AF65-F5344CB8AC3E}">
        <p14:creationId xmlns:p14="http://schemas.microsoft.com/office/powerpoint/2010/main" val="216317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AEAE-BB09-2ED3-E538-B4260A4673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C866-606A-CE1B-0916-3947924452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9087B9-5260-E8FD-9983-6D737F33A130}"/>
              </a:ext>
            </a:extLst>
          </p:cNvPr>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Nguyen H, Nguyen M L. A deep neural architecture for sentence-level sentiment classification in twitter social networking[C]//Computational Linguistics: 15th International Conference of the Pacific Association for Computational Linguistics, PACLING 2017, Yangon, Myanmar, August 16–18, 2017, Revised Selected Papers 15. Springer Singapore, 2018: 15-27.</a:t>
            </a:r>
            <a:endParaRPr lang="zh-CN" altLang="en-US" dirty="0"/>
          </a:p>
        </p:txBody>
      </p:sp>
      <p:sp>
        <p:nvSpPr>
          <p:cNvPr id="4" name="灯片编号占位符 3">
            <a:extLst>
              <a:ext uri="{FF2B5EF4-FFF2-40B4-BE49-F238E27FC236}">
                <a16:creationId xmlns:a16="http://schemas.microsoft.com/office/drawing/2014/main" id="{5DCCFC3F-14F3-3035-39CD-69CF2A0AC5C5}"/>
              </a:ext>
            </a:extLst>
          </p:cNvPr>
          <p:cNvSpPr>
            <a:spLocks noGrp="1"/>
          </p:cNvSpPr>
          <p:nvPr>
            <p:ph type="sldNum" sz="quarter" idx="5"/>
          </p:nvPr>
        </p:nvSpPr>
        <p:spPr/>
        <p:txBody>
          <a:bodyPr/>
          <a:lstStyle/>
          <a:p>
            <a:fld id="{854A0DB7-0BA2-224D-A58E-8779BA8677F7}" type="slidenum">
              <a:rPr lang="en-US" altLang="en-CN" smtClean="0"/>
              <a:pPr/>
              <a:t>24</a:t>
            </a:fld>
            <a:endParaRPr lang="en-US" altLang="en-CN"/>
          </a:p>
        </p:txBody>
      </p:sp>
    </p:spTree>
    <p:extLst>
      <p:ext uri="{BB962C8B-B14F-4D97-AF65-F5344CB8AC3E}">
        <p14:creationId xmlns:p14="http://schemas.microsoft.com/office/powerpoint/2010/main" val="25773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F3AAA-AC9A-24D8-347D-51C1059235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0D436E-F3E4-BD8A-C4B9-1FCD0636AC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3C8B43-C7A6-CAFD-D57E-C1BC423ACE2C}"/>
              </a:ext>
            </a:extLst>
          </p:cNvPr>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Huang Z, Xu W, Yu K. Bidirectional LSTM-CRF models for sequence tagging[J]. </a:t>
            </a:r>
            <a:r>
              <a:rPr lang="en-GB" altLang="zh-CN" b="0" i="0" dirty="0" err="1">
                <a:solidFill>
                  <a:srgbClr val="222222"/>
                </a:solidFill>
                <a:effectLst/>
                <a:latin typeface="Arial" panose="020B0604020202020204" pitchFamily="34" charset="0"/>
              </a:rPr>
              <a:t>arXiv</a:t>
            </a:r>
            <a:r>
              <a:rPr lang="en-GB" altLang="zh-CN" b="0" i="0" dirty="0">
                <a:solidFill>
                  <a:srgbClr val="222222"/>
                </a:solidFill>
                <a:effectLst/>
                <a:latin typeface="Arial" panose="020B0604020202020204" pitchFamily="34" charset="0"/>
              </a:rPr>
              <a:t> preprint arXiv:1508.01991, 2015.</a:t>
            </a:r>
            <a:endParaRPr lang="zh-CN" altLang="en-US" dirty="0"/>
          </a:p>
        </p:txBody>
      </p:sp>
      <p:sp>
        <p:nvSpPr>
          <p:cNvPr id="4" name="灯片编号占位符 3">
            <a:extLst>
              <a:ext uri="{FF2B5EF4-FFF2-40B4-BE49-F238E27FC236}">
                <a16:creationId xmlns:a16="http://schemas.microsoft.com/office/drawing/2014/main" id="{3B46E764-AB97-329C-6902-BBB48BF391AC}"/>
              </a:ext>
            </a:extLst>
          </p:cNvPr>
          <p:cNvSpPr>
            <a:spLocks noGrp="1"/>
          </p:cNvSpPr>
          <p:nvPr>
            <p:ph type="sldNum" sz="quarter" idx="5"/>
          </p:nvPr>
        </p:nvSpPr>
        <p:spPr/>
        <p:txBody>
          <a:bodyPr/>
          <a:lstStyle/>
          <a:p>
            <a:fld id="{854A0DB7-0BA2-224D-A58E-8779BA8677F7}" type="slidenum">
              <a:rPr lang="en-US" altLang="en-CN" smtClean="0"/>
              <a:pPr/>
              <a:t>25</a:t>
            </a:fld>
            <a:endParaRPr lang="en-US" altLang="en-CN"/>
          </a:p>
        </p:txBody>
      </p:sp>
    </p:spTree>
    <p:extLst>
      <p:ext uri="{BB962C8B-B14F-4D97-AF65-F5344CB8AC3E}">
        <p14:creationId xmlns:p14="http://schemas.microsoft.com/office/powerpoint/2010/main" val="250804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42778-7E66-B188-9E84-6D500B188F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AE7ACB-413C-EF25-E58B-61A7FCB73D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EFB6A5-7C39-21AD-4757-AF78B2E5601D}"/>
              </a:ext>
            </a:extLst>
          </p:cNvPr>
          <p:cNvSpPr>
            <a:spLocks noGrp="1"/>
          </p:cNvSpPr>
          <p:nvPr>
            <p:ph type="body" idx="1"/>
          </p:nvPr>
        </p:nvSpPr>
        <p:spPr/>
        <p:txBody>
          <a:bodyPr/>
          <a:lstStyle/>
          <a:p>
            <a:r>
              <a:rPr lang="en-GB" altLang="zh-CN" b="0" i="0" dirty="0">
                <a:solidFill>
                  <a:srgbClr val="222222"/>
                </a:solidFill>
                <a:effectLst/>
                <a:latin typeface="Arial" panose="020B0604020202020204" pitchFamily="34" charset="0"/>
              </a:rPr>
              <a:t>Zhu P, Zhang Z, Zhao H, et al. DUMA: Reading comprehension with transposition thinking[J]. IEEE/ACM Transactions on Audio, Speech, and Language Processing, 2021, 30: 269-279.</a:t>
            </a:r>
            <a:endParaRPr lang="zh-CN" altLang="en-US" dirty="0"/>
          </a:p>
        </p:txBody>
      </p:sp>
      <p:sp>
        <p:nvSpPr>
          <p:cNvPr id="4" name="灯片编号占位符 3">
            <a:extLst>
              <a:ext uri="{FF2B5EF4-FFF2-40B4-BE49-F238E27FC236}">
                <a16:creationId xmlns:a16="http://schemas.microsoft.com/office/drawing/2014/main" id="{375242DC-C340-C7FB-898C-9759C8A94B0E}"/>
              </a:ext>
            </a:extLst>
          </p:cNvPr>
          <p:cNvSpPr>
            <a:spLocks noGrp="1"/>
          </p:cNvSpPr>
          <p:nvPr>
            <p:ph type="sldNum" sz="quarter" idx="5"/>
          </p:nvPr>
        </p:nvSpPr>
        <p:spPr/>
        <p:txBody>
          <a:bodyPr/>
          <a:lstStyle/>
          <a:p>
            <a:fld id="{854A0DB7-0BA2-224D-A58E-8779BA8677F7}" type="slidenum">
              <a:rPr lang="en-US" altLang="en-CN" smtClean="0"/>
              <a:pPr/>
              <a:t>27</a:t>
            </a:fld>
            <a:endParaRPr lang="en-US" altLang="en-CN"/>
          </a:p>
        </p:txBody>
      </p:sp>
    </p:spTree>
    <p:extLst>
      <p:ext uri="{BB962C8B-B14F-4D97-AF65-F5344CB8AC3E}">
        <p14:creationId xmlns:p14="http://schemas.microsoft.com/office/powerpoint/2010/main" val="18517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429000"/>
            <a:ext cx="6400800" cy="1752600"/>
          </a:xfrm>
        </p:spPr>
        <p:txBody>
          <a:bodyPr/>
          <a:lstStyle>
            <a:lvl1pPr marL="0" indent="0" algn="ctr">
              <a:buNone/>
              <a:defRPr sz="2000" b="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9" name="Title 8">
            <a:extLst>
              <a:ext uri="{FF2B5EF4-FFF2-40B4-BE49-F238E27FC236}">
                <a16:creationId xmlns:a16="http://schemas.microsoft.com/office/drawing/2014/main" id="{3C229661-5514-1145-8DC2-CD286D04844E}"/>
              </a:ext>
            </a:extLst>
          </p:cNvPr>
          <p:cNvSpPr>
            <a:spLocks noGrp="1"/>
          </p:cNvSpPr>
          <p:nvPr>
            <p:ph type="title"/>
          </p:nvPr>
        </p:nvSpPr>
        <p:spPr>
          <a:xfrm>
            <a:off x="533400" y="1407549"/>
            <a:ext cx="7886700" cy="1325563"/>
          </a:xfrm>
          <a:prstGeom prst="rect">
            <a:avLst/>
          </a:prstGeom>
        </p:spPr>
        <p:txBody>
          <a:bodyPr anchor="ctr"/>
          <a:lstStyle>
            <a:lvl1pPr algn="ctr">
              <a:defRPr sz="3200" b="0">
                <a:solidFill>
                  <a:srgbClr val="003D72"/>
                </a:solidFill>
                <a:latin typeface="Microsoft YaHei" panose="020B0503020204020204" pitchFamily="34" charset="-122"/>
                <a:ea typeface="Microsoft YaHei" panose="020B0503020204020204" pitchFamily="34" charset="-122"/>
              </a:defRPr>
            </a:lvl1pPr>
          </a:lstStyle>
          <a:p>
            <a:r>
              <a:rPr lang="zh-CN" altLang="en-US"/>
              <a:t>单击此处编辑母版标题样式</a:t>
            </a:r>
            <a:endParaRPr lang="en-CN"/>
          </a:p>
        </p:txBody>
      </p:sp>
    </p:spTree>
    <p:extLst>
      <p:ext uri="{BB962C8B-B14F-4D97-AF65-F5344CB8AC3E}">
        <p14:creationId xmlns:p14="http://schemas.microsoft.com/office/powerpoint/2010/main" val="334082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5C94C57-5268-FC46-9619-D51A948A8730}"/>
              </a:ext>
            </a:extLst>
          </p:cNvPr>
          <p:cNvSpPr/>
          <p:nvPr userDrawn="1"/>
        </p:nvSpPr>
        <p:spPr bwMode="auto">
          <a:xfrm>
            <a:off x="0" y="6629400"/>
            <a:ext cx="9144000" cy="227013"/>
          </a:xfrm>
          <a:prstGeom prst="rect">
            <a:avLst/>
          </a:prstGeom>
          <a:solidFill>
            <a:srgbClr val="0073C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solidFill>
                  <a:srgbClr val="0073CF"/>
                </a:solidFill>
              </a:ln>
              <a:solidFill>
                <a:schemeClr val="tx1"/>
              </a:solidFill>
              <a:effectLst/>
              <a:latin typeface="Arial" charset="0"/>
              <a:ea typeface="ＭＳ Ｐゴシック" pitchFamily="50" charset="-128"/>
            </a:endParaRPr>
          </a:p>
        </p:txBody>
      </p:sp>
      <p:sp>
        <p:nvSpPr>
          <p:cNvPr id="17" name="Rectangle 16">
            <a:extLst>
              <a:ext uri="{FF2B5EF4-FFF2-40B4-BE49-F238E27FC236}">
                <a16:creationId xmlns:a16="http://schemas.microsoft.com/office/drawing/2014/main" id="{6F34B67F-8A92-EE44-AFBB-456FC6FC7A6E}"/>
              </a:ext>
            </a:extLst>
          </p:cNvPr>
          <p:cNvSpPr/>
          <p:nvPr userDrawn="1"/>
        </p:nvSpPr>
        <p:spPr bwMode="auto">
          <a:xfrm>
            <a:off x="3048000" y="6630987"/>
            <a:ext cx="3048000" cy="227013"/>
          </a:xfrm>
          <a:prstGeom prst="rect">
            <a:avLst/>
          </a:prstGeom>
          <a:solidFill>
            <a:srgbClr val="E3722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solidFill>
                  <a:srgbClr val="0073CF"/>
                </a:solidFill>
              </a:ln>
              <a:solidFill>
                <a:schemeClr val="tx1"/>
              </a:solidFill>
              <a:effectLst/>
              <a:latin typeface="Arial" charset="0"/>
              <a:ea typeface="ＭＳ Ｐゴシック" pitchFamily="50" charset="-128"/>
            </a:endParaRPr>
          </a:p>
        </p:txBody>
      </p:sp>
      <p:sp>
        <p:nvSpPr>
          <p:cNvPr id="3" name="Content Placeholder 2"/>
          <p:cNvSpPr>
            <a:spLocks noGrp="1"/>
          </p:cNvSpPr>
          <p:nvPr>
            <p:ph idx="1"/>
          </p:nvPr>
        </p:nvSpPr>
        <p:spPr>
          <a:xfrm>
            <a:off x="533400" y="1219200"/>
            <a:ext cx="8001000" cy="4876800"/>
          </a:xfrm>
        </p:spPr>
        <p:txBody>
          <a:bodyPr/>
          <a:lstStyle>
            <a:lvl1pPr>
              <a:defRPr b="1">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9" name="Rectangle 8">
            <a:extLst>
              <a:ext uri="{FF2B5EF4-FFF2-40B4-BE49-F238E27FC236}">
                <a16:creationId xmlns:a16="http://schemas.microsoft.com/office/drawing/2014/main" id="{691D9FF9-63D6-D441-AEA5-2BF7D5039BD1}"/>
              </a:ext>
            </a:extLst>
          </p:cNvPr>
          <p:cNvSpPr/>
          <p:nvPr userDrawn="1"/>
        </p:nvSpPr>
        <p:spPr bwMode="auto">
          <a:xfrm>
            <a:off x="0" y="0"/>
            <a:ext cx="9144000" cy="685800"/>
          </a:xfrm>
          <a:prstGeom prst="rect">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Arial" charset="0"/>
              <a:ea typeface="ＭＳ Ｐゴシック" pitchFamily="50" charset="-128"/>
            </a:endParaRPr>
          </a:p>
        </p:txBody>
      </p:sp>
      <p:sp>
        <p:nvSpPr>
          <p:cNvPr id="11" name="Rectangle 4">
            <a:extLst>
              <a:ext uri="{FF2B5EF4-FFF2-40B4-BE49-F238E27FC236}">
                <a16:creationId xmlns:a16="http://schemas.microsoft.com/office/drawing/2014/main" id="{A9AAC5FB-BCC2-C248-8568-99436F827063}"/>
              </a:ext>
            </a:extLst>
          </p:cNvPr>
          <p:cNvSpPr txBox="1">
            <a:spLocks noChangeArrowheads="1"/>
          </p:cNvSpPr>
          <p:nvPr userDrawn="1"/>
        </p:nvSpPr>
        <p:spPr bwMode="auto">
          <a:xfrm>
            <a:off x="6096000" y="6629400"/>
            <a:ext cx="3048000" cy="227013"/>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3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r"/>
            <a:r>
              <a:rPr lang="zh-CN" altLang="en-CN" sz="1200" dirty="0"/>
              <a:t>自然</a:t>
            </a:r>
            <a:r>
              <a:rPr lang="zh-CN" altLang="en-US" sz="1200" dirty="0"/>
              <a:t>语言处理            </a:t>
            </a:r>
            <a:fld id="{0C228D96-9922-F843-B28C-67D3289F70E3}" type="slidenum">
              <a:rPr lang="zh-CN" altLang="en-US" sz="1200" smtClean="0"/>
              <a:pPr algn="r"/>
              <a:t>‹#›</a:t>
            </a:fld>
            <a:r>
              <a:rPr lang="zh-CN" altLang="en-US" sz="1200" dirty="0"/>
              <a:t> </a:t>
            </a:r>
            <a:r>
              <a:rPr lang="en-US" altLang="zh-CN" sz="1200" dirty="0"/>
              <a:t>/</a:t>
            </a:r>
            <a:r>
              <a:rPr lang="zh-CN" altLang="en-US" sz="1200" dirty="0"/>
              <a:t> </a:t>
            </a:r>
            <a:r>
              <a:rPr lang="en-US" altLang="en-CN" sz="1200" dirty="0"/>
              <a:t>39</a:t>
            </a:r>
          </a:p>
        </p:txBody>
      </p:sp>
      <p:sp>
        <p:nvSpPr>
          <p:cNvPr id="12" name="Rectangle 4">
            <a:extLst>
              <a:ext uri="{FF2B5EF4-FFF2-40B4-BE49-F238E27FC236}">
                <a16:creationId xmlns:a16="http://schemas.microsoft.com/office/drawing/2014/main" id="{2DC85BAC-106B-7B44-AA26-2561EBBDA4F7}"/>
              </a:ext>
            </a:extLst>
          </p:cNvPr>
          <p:cNvSpPr txBox="1">
            <a:spLocks noChangeArrowheads="1"/>
          </p:cNvSpPr>
          <p:nvPr userDrawn="1"/>
        </p:nvSpPr>
        <p:spPr bwMode="auto">
          <a:xfrm>
            <a:off x="3048000" y="6629400"/>
            <a:ext cx="3048000" cy="228600"/>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3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altLang="zh-CN" sz="1200" dirty="0"/>
              <a:t>4.2 </a:t>
            </a:r>
            <a:r>
              <a:rPr lang="zh-CN" altLang="en-US" sz="1200" dirty="0"/>
              <a:t>预训练语言模型的有监督微调</a:t>
            </a:r>
            <a:endParaRPr lang="en-US" altLang="en-CN" sz="1200" dirty="0"/>
          </a:p>
        </p:txBody>
      </p:sp>
      <p:sp>
        <p:nvSpPr>
          <p:cNvPr id="14" name="Title 13">
            <a:extLst>
              <a:ext uri="{FF2B5EF4-FFF2-40B4-BE49-F238E27FC236}">
                <a16:creationId xmlns:a16="http://schemas.microsoft.com/office/drawing/2014/main" id="{76A2D85E-34FA-7447-9363-B48D24160C81}"/>
              </a:ext>
            </a:extLst>
          </p:cNvPr>
          <p:cNvSpPr>
            <a:spLocks noGrp="1"/>
          </p:cNvSpPr>
          <p:nvPr>
            <p:ph type="title"/>
          </p:nvPr>
        </p:nvSpPr>
        <p:spPr>
          <a:xfrm>
            <a:off x="114300" y="152400"/>
            <a:ext cx="7886700" cy="546904"/>
          </a:xfrm>
          <a:prstGeom prst="rect">
            <a:avLst/>
          </a:prstGeom>
        </p:spPr>
        <p:txBody>
          <a:bodyPr anchor="ctr"/>
          <a:lstStyle>
            <a:lvl1pPr>
              <a:defRPr kumimoji="1" lang="en-CN" sz="2600" b="0" i="0" kern="0" dirty="0">
                <a:solidFill>
                  <a:srgbClr val="F0BD47"/>
                </a:solidFill>
                <a:latin typeface="Microsoft YaHei" panose="020B0503020204020204" pitchFamily="34" charset="-122"/>
                <a:ea typeface="Microsoft YaHei" panose="020B0503020204020204" pitchFamily="34" charset="-122"/>
                <a:cs typeface="Gill Sans"/>
              </a:defRPr>
            </a:lvl1pPr>
          </a:lstStyle>
          <a:p>
            <a:r>
              <a:rPr lang="zh-CN" altLang="en-US"/>
              <a:t>单击此处编辑母版标题样式</a:t>
            </a:r>
            <a:endParaRPr lang="en-CN"/>
          </a:p>
        </p:txBody>
      </p:sp>
      <p:sp>
        <p:nvSpPr>
          <p:cNvPr id="10" name="Rectangle 4">
            <a:extLst>
              <a:ext uri="{FF2B5EF4-FFF2-40B4-BE49-F238E27FC236}">
                <a16:creationId xmlns:a16="http://schemas.microsoft.com/office/drawing/2014/main" id="{051FC238-E2E1-4C4B-BCA8-472CB5681446}"/>
              </a:ext>
            </a:extLst>
          </p:cNvPr>
          <p:cNvSpPr txBox="1">
            <a:spLocks noChangeArrowheads="1"/>
          </p:cNvSpPr>
          <p:nvPr userDrawn="1"/>
        </p:nvSpPr>
        <p:spPr bwMode="auto">
          <a:xfrm>
            <a:off x="0" y="6630987"/>
            <a:ext cx="3048000" cy="227013"/>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2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zh-CN" altLang="en-US"/>
              <a:t>林洲汉</a:t>
            </a:r>
            <a:endParaRPr lang="en-US" altLang="en-CN"/>
          </a:p>
        </p:txBody>
      </p:sp>
    </p:spTree>
    <p:extLst>
      <p:ext uri="{BB962C8B-B14F-4D97-AF65-F5344CB8AC3E}">
        <p14:creationId xmlns:p14="http://schemas.microsoft.com/office/powerpoint/2010/main" val="3370691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001000" cy="4876800"/>
          </a:xfrm>
        </p:spPr>
        <p:txBody>
          <a:bodyPr/>
          <a:lstStyle>
            <a:lvl1pPr>
              <a:defRPr b="1">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9" name="Rectangle 8">
            <a:extLst>
              <a:ext uri="{FF2B5EF4-FFF2-40B4-BE49-F238E27FC236}">
                <a16:creationId xmlns:a16="http://schemas.microsoft.com/office/drawing/2014/main" id="{691D9FF9-63D6-D441-AEA5-2BF7D5039BD1}"/>
              </a:ext>
            </a:extLst>
          </p:cNvPr>
          <p:cNvSpPr/>
          <p:nvPr userDrawn="1"/>
        </p:nvSpPr>
        <p:spPr bwMode="auto">
          <a:xfrm>
            <a:off x="0" y="0"/>
            <a:ext cx="9144000" cy="990600"/>
          </a:xfrm>
          <a:prstGeom prst="rect">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Arial" charset="0"/>
              <a:ea typeface="ＭＳ Ｐゴシック" pitchFamily="50" charset="-128"/>
            </a:endParaRPr>
          </a:p>
        </p:txBody>
      </p:sp>
      <p:sp>
        <p:nvSpPr>
          <p:cNvPr id="14" name="Title 13">
            <a:extLst>
              <a:ext uri="{FF2B5EF4-FFF2-40B4-BE49-F238E27FC236}">
                <a16:creationId xmlns:a16="http://schemas.microsoft.com/office/drawing/2014/main" id="{76A2D85E-34FA-7447-9363-B48D24160C81}"/>
              </a:ext>
            </a:extLst>
          </p:cNvPr>
          <p:cNvSpPr>
            <a:spLocks noGrp="1"/>
          </p:cNvSpPr>
          <p:nvPr>
            <p:ph type="title"/>
          </p:nvPr>
        </p:nvSpPr>
        <p:spPr>
          <a:xfrm>
            <a:off x="114300" y="62696"/>
            <a:ext cx="7886700" cy="546904"/>
          </a:xfrm>
          <a:prstGeom prst="rect">
            <a:avLst/>
          </a:prstGeom>
        </p:spPr>
        <p:txBody>
          <a:bodyPr anchor="b"/>
          <a:lstStyle>
            <a:lvl1pPr>
              <a:defRPr kumimoji="1" lang="en-CN" sz="2600" b="0" i="0" kern="0" dirty="0">
                <a:solidFill>
                  <a:srgbClr val="F0BD47"/>
                </a:solidFill>
                <a:latin typeface="Microsoft YaHei" panose="020B0503020204020204" pitchFamily="34" charset="-122"/>
                <a:ea typeface="Microsoft YaHei" panose="020B0503020204020204" pitchFamily="34" charset="-122"/>
                <a:cs typeface="Gill Sans"/>
              </a:defRPr>
            </a:lvl1pPr>
          </a:lstStyle>
          <a:p>
            <a:r>
              <a:rPr lang="zh-CN" altLang="en-US"/>
              <a:t>单击此处编辑母版标题样式</a:t>
            </a:r>
            <a:endParaRPr lang="en-CN"/>
          </a:p>
        </p:txBody>
      </p:sp>
      <p:sp>
        <p:nvSpPr>
          <p:cNvPr id="7" name="Text Placeholder 6">
            <a:extLst>
              <a:ext uri="{FF2B5EF4-FFF2-40B4-BE49-F238E27FC236}">
                <a16:creationId xmlns:a16="http://schemas.microsoft.com/office/drawing/2014/main" id="{2D64AD46-1F2C-D448-885E-6707CBD9B126}"/>
              </a:ext>
            </a:extLst>
          </p:cNvPr>
          <p:cNvSpPr>
            <a:spLocks noGrp="1"/>
          </p:cNvSpPr>
          <p:nvPr>
            <p:ph type="body" sz="quarter" idx="10"/>
          </p:nvPr>
        </p:nvSpPr>
        <p:spPr>
          <a:xfrm>
            <a:off x="114300" y="571500"/>
            <a:ext cx="7886700" cy="381000"/>
          </a:xfrm>
        </p:spPr>
        <p:txBody>
          <a:bodyPr anchor="t"/>
          <a:lstStyle>
            <a:lvl1pPr marL="0" indent="0">
              <a:buFontTx/>
              <a:buNone/>
              <a:defRPr kumimoji="1" lang="en-US" sz="1800" b="0" i="0" kern="0" dirty="0" smtClean="0">
                <a:solidFill>
                  <a:schemeClr val="bg1"/>
                </a:solidFill>
                <a:latin typeface="Microsoft YaHei" panose="020B0503020204020204" pitchFamily="34" charset="-122"/>
                <a:ea typeface="Microsoft YaHei" panose="020B0503020204020204" pitchFamily="34" charset="-122"/>
                <a:cs typeface="Gill Sans"/>
              </a:defRPr>
            </a:lvl1pPr>
          </a:lstStyle>
          <a:p>
            <a:pPr lvl="0"/>
            <a:r>
              <a:rPr lang="zh-CN" altLang="en-US"/>
              <a:t>单击此处编辑母版文本样式</a:t>
            </a:r>
          </a:p>
        </p:txBody>
      </p:sp>
    </p:spTree>
    <p:extLst>
      <p:ext uri="{BB962C8B-B14F-4D97-AF65-F5344CB8AC3E}">
        <p14:creationId xmlns:p14="http://schemas.microsoft.com/office/powerpoint/2010/main" val="1737204541"/>
      </p:ext>
    </p:extLst>
  </p:cSld>
  <p:clrMapOvr>
    <a:masterClrMapping/>
  </p:clrMapOvr>
  <p:extLst>
    <p:ext uri="{DCECCB84-F9BA-43D5-87BE-67443E8EF086}">
      <p15:sldGuideLst xmlns:p15="http://schemas.microsoft.com/office/powerpoint/2012/main">
        <p15:guide id="1" orient="horz" pos="912"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00200" y="5034706"/>
            <a:ext cx="5486400" cy="566738"/>
          </a:xfrm>
          <a:prstGeom prst="rect">
            <a:avLst/>
          </a:prstGeom>
        </p:spPr>
        <p:txBody>
          <a:bodyPr anchor="b"/>
          <a:lstStyle>
            <a:lvl1pPr algn="l">
              <a:defRPr sz="2000" b="1">
                <a:solidFill>
                  <a:srgbClr val="E37221"/>
                </a:solidFill>
                <a:latin typeface="Microsoft YaHei" panose="020B0503020204020204" pitchFamily="34" charset="-122"/>
                <a:ea typeface="Microsoft YaHei" panose="020B0503020204020204" pitchFamily="34" charset="-122"/>
              </a:defRPr>
            </a:lvl1pPr>
          </a:lstStyle>
          <a:p>
            <a:r>
              <a:rPr lang="zh-CN" altLang="en-US"/>
              <a:t>单击此处编辑母版标题样式</a:t>
            </a:r>
            <a:endParaRPr lang="en-US"/>
          </a:p>
        </p:txBody>
      </p:sp>
      <p:sp>
        <p:nvSpPr>
          <p:cNvPr id="3" name="Picture Placeholder 2"/>
          <p:cNvSpPr>
            <a:spLocks noGrp="1"/>
          </p:cNvSpPr>
          <p:nvPr>
            <p:ph type="pic" idx="1"/>
          </p:nvPr>
        </p:nvSpPr>
        <p:spPr>
          <a:xfrm>
            <a:off x="1600200" y="84688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600200" y="5601444"/>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2886EF6D-7406-C441-8FB4-0888F8A92ECB}"/>
              </a:ext>
            </a:extLst>
          </p:cNvPr>
          <p:cNvSpPr/>
          <p:nvPr userDrawn="1"/>
        </p:nvSpPr>
        <p:spPr bwMode="auto">
          <a:xfrm>
            <a:off x="0" y="0"/>
            <a:ext cx="9144000" cy="685800"/>
          </a:xfrm>
          <a:prstGeom prst="rect">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3298680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69538FEB-FA80-3A4A-A30E-74AD91037A96}"/>
              </a:ext>
            </a:extLst>
          </p:cNvPr>
          <p:cNvSpPr>
            <a:spLocks noGrp="1" noChangeArrowheads="1"/>
          </p:cNvSpPr>
          <p:nvPr>
            <p:ph type="body" idx="1"/>
          </p:nvPr>
        </p:nvSpPr>
        <p:spPr bwMode="auto">
          <a:xfrm>
            <a:off x="685800" y="1020056"/>
            <a:ext cx="7772400" cy="522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lvl="0"/>
            <a:r>
              <a:rPr lang="en-US" altLang="ja-JP"/>
              <a:t>Text</a:t>
            </a:r>
            <a:r>
              <a:rPr lang="zh-CN" altLang="en-US"/>
              <a:t> 中文文本</a:t>
            </a:r>
            <a:endParaRPr lang="en-US" altLang="ja-JP"/>
          </a:p>
          <a:p>
            <a:pPr lvl="1"/>
            <a:r>
              <a:rPr lang="en-US" altLang="ja-JP"/>
              <a:t>Text</a:t>
            </a:r>
            <a:r>
              <a:rPr lang="zh-CN" altLang="en-US"/>
              <a:t> 中文</a:t>
            </a:r>
            <a:endParaRPr lang="en-US" altLang="ja-JP"/>
          </a:p>
          <a:p>
            <a:pPr lvl="2"/>
            <a:r>
              <a:rPr lang="en-US" altLang="ja-JP"/>
              <a:t>Text</a:t>
            </a:r>
            <a:r>
              <a:rPr lang="zh-CN" altLang="en-US"/>
              <a:t> 中文</a:t>
            </a:r>
            <a:endParaRPr lang="en-US" altLang="ja-JP"/>
          </a:p>
          <a:p>
            <a:pPr lvl="3"/>
            <a:r>
              <a:rPr lang="en-US" altLang="ja-JP"/>
              <a:t>Text</a:t>
            </a:r>
            <a:r>
              <a:rPr lang="zh-CN" altLang="en-US"/>
              <a:t> 中文</a:t>
            </a:r>
            <a:endParaRPr lang="en-US" altLang="ja-JP"/>
          </a:p>
        </p:txBody>
      </p:sp>
      <p:sp>
        <p:nvSpPr>
          <p:cNvPr id="8" name="Rectangle 7">
            <a:extLst>
              <a:ext uri="{FF2B5EF4-FFF2-40B4-BE49-F238E27FC236}">
                <a16:creationId xmlns:a16="http://schemas.microsoft.com/office/drawing/2014/main" id="{8FC697F2-D28D-B041-8664-DEA23581F65C}"/>
              </a:ext>
            </a:extLst>
          </p:cNvPr>
          <p:cNvSpPr/>
          <p:nvPr userDrawn="1"/>
        </p:nvSpPr>
        <p:spPr bwMode="auto">
          <a:xfrm>
            <a:off x="0" y="6629400"/>
            <a:ext cx="9144000" cy="227013"/>
          </a:xfrm>
          <a:prstGeom prst="rect">
            <a:avLst/>
          </a:prstGeom>
          <a:solidFill>
            <a:srgbClr val="0073C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solidFill>
                  <a:srgbClr val="0073CF"/>
                </a:solidFill>
              </a:ln>
              <a:solidFill>
                <a:schemeClr val="tx1"/>
              </a:solidFill>
              <a:effectLst/>
              <a:latin typeface="Arial" charset="0"/>
              <a:ea typeface="ＭＳ Ｐゴシック" pitchFamily="50" charset="-128"/>
            </a:endParaRPr>
          </a:p>
        </p:txBody>
      </p:sp>
      <p:sp>
        <p:nvSpPr>
          <p:cNvPr id="9" name="Rectangle 8">
            <a:extLst>
              <a:ext uri="{FF2B5EF4-FFF2-40B4-BE49-F238E27FC236}">
                <a16:creationId xmlns:a16="http://schemas.microsoft.com/office/drawing/2014/main" id="{774F7427-EF7A-1C40-BE4B-B172B1CB0509}"/>
              </a:ext>
            </a:extLst>
          </p:cNvPr>
          <p:cNvSpPr/>
          <p:nvPr userDrawn="1"/>
        </p:nvSpPr>
        <p:spPr bwMode="auto">
          <a:xfrm>
            <a:off x="3048000" y="6630987"/>
            <a:ext cx="3048000" cy="227013"/>
          </a:xfrm>
          <a:prstGeom prst="rect">
            <a:avLst/>
          </a:prstGeom>
          <a:solidFill>
            <a:srgbClr val="E3722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solidFill>
                  <a:srgbClr val="0073CF"/>
                </a:solidFill>
              </a:ln>
              <a:solidFill>
                <a:schemeClr val="tx1"/>
              </a:solidFill>
              <a:effectLst/>
              <a:latin typeface="Arial" charset="0"/>
              <a:ea typeface="ＭＳ Ｐゴシック" pitchFamily="50" charset="-128"/>
            </a:endParaRPr>
          </a:p>
        </p:txBody>
      </p:sp>
      <p:sp>
        <p:nvSpPr>
          <p:cNvPr id="5" name="Rectangle 4">
            <a:extLst>
              <a:ext uri="{FF2B5EF4-FFF2-40B4-BE49-F238E27FC236}">
                <a16:creationId xmlns:a16="http://schemas.microsoft.com/office/drawing/2014/main" id="{438E6967-E46D-42BF-AB9C-6E847C4DB6F3}"/>
              </a:ext>
            </a:extLst>
          </p:cNvPr>
          <p:cNvSpPr txBox="1">
            <a:spLocks noChangeArrowheads="1"/>
          </p:cNvSpPr>
          <p:nvPr userDrawn="1"/>
        </p:nvSpPr>
        <p:spPr bwMode="auto">
          <a:xfrm>
            <a:off x="6096000" y="6629400"/>
            <a:ext cx="3048000" cy="227013"/>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3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r"/>
            <a:r>
              <a:rPr lang="zh-CN" altLang="en-CN" sz="1200" dirty="0"/>
              <a:t>自然</a:t>
            </a:r>
            <a:r>
              <a:rPr lang="zh-CN" altLang="en-US" sz="1200" dirty="0"/>
              <a:t>语言处理            </a:t>
            </a:r>
            <a:fld id="{0C228D96-9922-F843-B28C-67D3289F70E3}" type="slidenum">
              <a:rPr lang="zh-CN" altLang="en-US" sz="1200" smtClean="0"/>
              <a:pPr algn="r"/>
              <a:t>‹#›</a:t>
            </a:fld>
            <a:r>
              <a:rPr lang="zh-CN" altLang="en-US" sz="1200" dirty="0"/>
              <a:t> </a:t>
            </a:r>
            <a:r>
              <a:rPr lang="en-US" altLang="zh-CN" sz="1200" dirty="0"/>
              <a:t>/</a:t>
            </a:r>
            <a:r>
              <a:rPr lang="zh-CN" altLang="en-US" sz="1200" dirty="0"/>
              <a:t> </a:t>
            </a:r>
            <a:r>
              <a:rPr lang="en-US" altLang="en-CN" sz="1200" dirty="0"/>
              <a:t>39</a:t>
            </a:r>
          </a:p>
        </p:txBody>
      </p:sp>
      <p:sp>
        <p:nvSpPr>
          <p:cNvPr id="6" name="Rectangle 4">
            <a:extLst>
              <a:ext uri="{FF2B5EF4-FFF2-40B4-BE49-F238E27FC236}">
                <a16:creationId xmlns:a16="http://schemas.microsoft.com/office/drawing/2014/main" id="{E5D521CF-0F6A-417A-9BA8-DA006673F31A}"/>
              </a:ext>
            </a:extLst>
          </p:cNvPr>
          <p:cNvSpPr txBox="1">
            <a:spLocks noChangeArrowheads="1"/>
          </p:cNvSpPr>
          <p:nvPr userDrawn="1"/>
        </p:nvSpPr>
        <p:spPr bwMode="auto">
          <a:xfrm>
            <a:off x="3048000" y="6629400"/>
            <a:ext cx="3048000" cy="228600"/>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3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altLang="zh-CN" sz="1200" dirty="0"/>
              <a:t>4.2 </a:t>
            </a:r>
            <a:r>
              <a:rPr lang="zh-CN" altLang="en-US" sz="1200" dirty="0"/>
              <a:t>预训练语言模型的有监督微调</a:t>
            </a:r>
            <a:endParaRPr lang="en-US" altLang="en-CN" sz="1200" dirty="0"/>
          </a:p>
        </p:txBody>
      </p:sp>
      <p:sp>
        <p:nvSpPr>
          <p:cNvPr id="7" name="Rectangle 4">
            <a:extLst>
              <a:ext uri="{FF2B5EF4-FFF2-40B4-BE49-F238E27FC236}">
                <a16:creationId xmlns:a16="http://schemas.microsoft.com/office/drawing/2014/main" id="{9ED030E2-442F-4996-B32F-6104E298C7A3}"/>
              </a:ext>
            </a:extLst>
          </p:cNvPr>
          <p:cNvSpPr txBox="1">
            <a:spLocks noChangeArrowheads="1"/>
          </p:cNvSpPr>
          <p:nvPr userDrawn="1"/>
        </p:nvSpPr>
        <p:spPr bwMode="auto">
          <a:xfrm>
            <a:off x="0" y="6630987"/>
            <a:ext cx="3048000" cy="227013"/>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defPPr>
              <a:defRPr lang="ja-JP"/>
            </a:defPPr>
            <a:lvl1pPr algn="l" rtl="0" fontAlgn="base">
              <a:spcBef>
                <a:spcPct val="0"/>
              </a:spcBef>
              <a:spcAft>
                <a:spcPct val="0"/>
              </a:spcAft>
              <a:defRPr kumimoji="1" sz="1200" b="0" i="0" kern="1200">
                <a:solidFill>
                  <a:schemeClr val="bg1"/>
                </a:solidFill>
                <a:latin typeface="Microsoft YaHei" panose="020B0503020204020204" pitchFamily="34" charset="-122"/>
                <a:ea typeface="Microsoft YaHei" panose="020B0503020204020204" pitchFamily="34" charset="-122"/>
                <a:cs typeface="Arial Narrow" panose="020B0604020202020204" pitchFamily="34" charset="0"/>
              </a:defRPr>
            </a:lvl1pPr>
            <a:lvl2pPr marL="4572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zh-CN" altLang="en-US"/>
              <a:t>林洲汉</a:t>
            </a:r>
            <a:endParaRPr lang="en-US" altLang="en-CN"/>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64" r:id="rId3"/>
    <p:sldLayoutId id="2147483659" r:id="rId4"/>
  </p:sldLayoutIdLst>
  <p:hf hdr="0"/>
  <p:txStyles>
    <p:titleStyle>
      <a:lvl1pPr algn="l" defTabSz="912813" rtl="0" eaLnBrk="1" fontAlgn="base" hangingPunct="1">
        <a:spcBef>
          <a:spcPct val="0"/>
        </a:spcBef>
        <a:spcAft>
          <a:spcPct val="0"/>
        </a:spcAft>
        <a:defRPr kumimoji="1" sz="2800" b="1">
          <a:solidFill>
            <a:srgbClr val="FF6600"/>
          </a:solidFill>
          <a:latin typeface="Gill Sans"/>
          <a:ea typeface="+mj-ea"/>
          <a:cs typeface="Gill Sans"/>
        </a:defRPr>
      </a:lvl1pPr>
      <a:lvl2pPr algn="l" defTabSz="912813" rtl="0" eaLnBrk="1" fontAlgn="base" hangingPunct="1">
        <a:spcBef>
          <a:spcPct val="0"/>
        </a:spcBef>
        <a:spcAft>
          <a:spcPct val="0"/>
        </a:spcAft>
        <a:defRPr kumimoji="1" sz="2800" b="1">
          <a:solidFill>
            <a:srgbClr val="FF6600"/>
          </a:solidFill>
          <a:latin typeface="Gill Sans" charset="0"/>
          <a:ea typeface="ＭＳ Ｐゴシック" pitchFamily="50" charset="-128"/>
          <a:cs typeface="ＭＳ Ｐゴシック" charset="-128"/>
        </a:defRPr>
      </a:lvl2pPr>
      <a:lvl3pPr algn="l" defTabSz="912813" rtl="0" eaLnBrk="1" fontAlgn="base" hangingPunct="1">
        <a:spcBef>
          <a:spcPct val="0"/>
        </a:spcBef>
        <a:spcAft>
          <a:spcPct val="0"/>
        </a:spcAft>
        <a:defRPr kumimoji="1" sz="2800" b="1">
          <a:solidFill>
            <a:srgbClr val="FF6600"/>
          </a:solidFill>
          <a:latin typeface="Gill Sans" charset="0"/>
          <a:ea typeface="ＭＳ Ｐゴシック" pitchFamily="50" charset="-128"/>
          <a:cs typeface="ＭＳ Ｐゴシック" charset="-128"/>
        </a:defRPr>
      </a:lvl3pPr>
      <a:lvl4pPr algn="l" defTabSz="912813" rtl="0" eaLnBrk="1" fontAlgn="base" hangingPunct="1">
        <a:spcBef>
          <a:spcPct val="0"/>
        </a:spcBef>
        <a:spcAft>
          <a:spcPct val="0"/>
        </a:spcAft>
        <a:defRPr kumimoji="1" sz="2800" b="1">
          <a:solidFill>
            <a:srgbClr val="FF6600"/>
          </a:solidFill>
          <a:latin typeface="Gill Sans" charset="0"/>
          <a:ea typeface="ＭＳ Ｐゴシック" pitchFamily="50" charset="-128"/>
          <a:cs typeface="ＭＳ Ｐゴシック" charset="-128"/>
        </a:defRPr>
      </a:lvl4pPr>
      <a:lvl5pPr algn="l" defTabSz="912813" rtl="0" eaLnBrk="1" fontAlgn="base" hangingPunct="1">
        <a:spcBef>
          <a:spcPct val="0"/>
        </a:spcBef>
        <a:spcAft>
          <a:spcPct val="0"/>
        </a:spcAft>
        <a:defRPr kumimoji="1" sz="2800" b="1">
          <a:solidFill>
            <a:srgbClr val="FF6600"/>
          </a:solidFill>
          <a:latin typeface="Gill Sans" charset="0"/>
          <a:ea typeface="ＭＳ Ｐゴシック" pitchFamily="50" charset="-128"/>
          <a:cs typeface="ＭＳ Ｐゴシック" charset="-128"/>
        </a:defRPr>
      </a:lvl5pPr>
      <a:lvl6pPr marL="457200" algn="l" defTabSz="912813" rtl="0" eaLnBrk="1" fontAlgn="base" hangingPunct="1">
        <a:spcBef>
          <a:spcPct val="0"/>
        </a:spcBef>
        <a:spcAft>
          <a:spcPct val="0"/>
        </a:spcAft>
        <a:defRPr kumimoji="1" sz="2800" b="1">
          <a:solidFill>
            <a:srgbClr val="FF0000"/>
          </a:solidFill>
          <a:latin typeface="Tahoma" pitchFamily="34" charset="0"/>
          <a:ea typeface="ＭＳ Ｐゴシック" pitchFamily="50" charset="-128"/>
        </a:defRPr>
      </a:lvl6pPr>
      <a:lvl7pPr marL="914400" algn="l" defTabSz="912813" rtl="0" eaLnBrk="1" fontAlgn="base" hangingPunct="1">
        <a:spcBef>
          <a:spcPct val="0"/>
        </a:spcBef>
        <a:spcAft>
          <a:spcPct val="0"/>
        </a:spcAft>
        <a:defRPr kumimoji="1" sz="2800" b="1">
          <a:solidFill>
            <a:srgbClr val="FF0000"/>
          </a:solidFill>
          <a:latin typeface="Tahoma" pitchFamily="34" charset="0"/>
          <a:ea typeface="ＭＳ Ｐゴシック" pitchFamily="50" charset="-128"/>
        </a:defRPr>
      </a:lvl7pPr>
      <a:lvl8pPr marL="1371600" algn="l" defTabSz="912813" rtl="0" eaLnBrk="1" fontAlgn="base" hangingPunct="1">
        <a:spcBef>
          <a:spcPct val="0"/>
        </a:spcBef>
        <a:spcAft>
          <a:spcPct val="0"/>
        </a:spcAft>
        <a:defRPr kumimoji="1" sz="2800" b="1">
          <a:solidFill>
            <a:srgbClr val="FF0000"/>
          </a:solidFill>
          <a:latin typeface="Tahoma" pitchFamily="34" charset="0"/>
          <a:ea typeface="ＭＳ Ｐゴシック" pitchFamily="50" charset="-128"/>
        </a:defRPr>
      </a:lvl8pPr>
      <a:lvl9pPr marL="1828800" algn="l" defTabSz="912813" rtl="0" eaLnBrk="1" fontAlgn="base" hangingPunct="1">
        <a:spcBef>
          <a:spcPct val="0"/>
        </a:spcBef>
        <a:spcAft>
          <a:spcPct val="0"/>
        </a:spcAft>
        <a:defRPr kumimoji="1" sz="2800" b="1">
          <a:solidFill>
            <a:srgbClr val="FF0000"/>
          </a:solidFill>
          <a:latin typeface="Tahoma" pitchFamily="34" charset="0"/>
          <a:ea typeface="ＭＳ Ｐゴシック" pitchFamily="50" charset="-128"/>
        </a:defRPr>
      </a:lvl9pPr>
    </p:titleStyle>
    <p:bodyStyle>
      <a:lvl1pPr marL="342900" indent="-342900" algn="l" defTabSz="912813" rtl="0" eaLnBrk="1" fontAlgn="base" hangingPunct="1">
        <a:spcBef>
          <a:spcPct val="20000"/>
        </a:spcBef>
        <a:spcAft>
          <a:spcPct val="0"/>
        </a:spcAft>
        <a:buClr>
          <a:srgbClr val="003D72"/>
        </a:buClr>
        <a:buSzPct val="120000"/>
        <a:buFont typeface="System Font Regular"/>
        <a:buChar char="▸"/>
        <a:defRPr kumimoji="1" sz="2600" b="1">
          <a:solidFill>
            <a:schemeClr val="tx1"/>
          </a:solidFill>
          <a:latin typeface="Microsoft YaHei" panose="020B0503020204020204" pitchFamily="34" charset="-122"/>
          <a:ea typeface="Microsoft YaHei" panose="020B0503020204020204" pitchFamily="34" charset="-122"/>
          <a:cs typeface="Gill Sans"/>
        </a:defRPr>
      </a:lvl1pPr>
      <a:lvl2pPr marL="742950" indent="-285750" algn="l" defTabSz="912813" rtl="0" eaLnBrk="1" fontAlgn="base" hangingPunct="1">
        <a:spcBef>
          <a:spcPct val="20000"/>
        </a:spcBef>
        <a:spcAft>
          <a:spcPct val="0"/>
        </a:spcAft>
        <a:buClr>
          <a:srgbClr val="003D72"/>
        </a:buClr>
        <a:buFont typeface="System Font Regular"/>
        <a:buChar char="▸"/>
        <a:defRPr kumimoji="1" sz="2400">
          <a:solidFill>
            <a:schemeClr val="tx1"/>
          </a:solidFill>
          <a:latin typeface="Microsoft YaHei" panose="020B0503020204020204" pitchFamily="34" charset="-122"/>
          <a:ea typeface="Microsoft YaHei" panose="020B0503020204020204" pitchFamily="34" charset="-122"/>
          <a:cs typeface="Gill Sans"/>
        </a:defRPr>
      </a:lvl2pPr>
      <a:lvl3pPr marL="1143000" indent="-230188" algn="l" defTabSz="912813" rtl="0" eaLnBrk="1" fontAlgn="base" hangingPunct="1">
        <a:spcBef>
          <a:spcPct val="20000"/>
        </a:spcBef>
        <a:spcAft>
          <a:spcPct val="0"/>
        </a:spcAft>
        <a:buClr>
          <a:srgbClr val="003D72"/>
        </a:buClr>
        <a:buFont typeface="System Font Regular"/>
        <a:buChar char="▸"/>
        <a:defRPr kumimoji="1" sz="2000">
          <a:solidFill>
            <a:schemeClr val="tx1"/>
          </a:solidFill>
          <a:latin typeface="Microsoft YaHei" panose="020B0503020204020204" pitchFamily="34" charset="-122"/>
          <a:ea typeface="Microsoft YaHei" panose="020B0503020204020204" pitchFamily="34" charset="-122"/>
          <a:cs typeface="Gill Sans"/>
        </a:defRPr>
      </a:lvl3pPr>
      <a:lvl4pPr marL="1600200" indent="-228600" algn="l" defTabSz="912813" rtl="0" eaLnBrk="1" fontAlgn="base" hangingPunct="1">
        <a:spcBef>
          <a:spcPct val="20000"/>
        </a:spcBef>
        <a:spcAft>
          <a:spcPct val="0"/>
        </a:spcAft>
        <a:buClr>
          <a:srgbClr val="003D72"/>
        </a:buClr>
        <a:buFont typeface="System Font Regular"/>
        <a:buChar char="▸"/>
        <a:defRPr kumimoji="1">
          <a:solidFill>
            <a:schemeClr val="tx1"/>
          </a:solidFill>
          <a:latin typeface="Microsoft YaHei" panose="020B0503020204020204" pitchFamily="34" charset="-122"/>
          <a:ea typeface="Microsoft YaHei" panose="020B0503020204020204" pitchFamily="34" charset="-122"/>
          <a:cs typeface="Gill Sans"/>
        </a:defRPr>
      </a:lvl4pPr>
      <a:lvl5pPr marL="2057400" indent="-228600" algn="l" defTabSz="912813" rtl="0" eaLnBrk="1" fontAlgn="base" hangingPunct="1">
        <a:spcBef>
          <a:spcPct val="20000"/>
        </a:spcBef>
        <a:spcAft>
          <a:spcPct val="0"/>
        </a:spcAft>
        <a:buChar char="»"/>
        <a:defRPr kumimoji="1">
          <a:solidFill>
            <a:srgbClr val="333399"/>
          </a:solidFill>
          <a:latin typeface="+mn-lt"/>
          <a:ea typeface="+mn-ea"/>
        </a:defRPr>
      </a:lvl5pPr>
      <a:lvl6pPr marL="2514600" indent="-228600" algn="l" defTabSz="912813" rtl="0" eaLnBrk="1" fontAlgn="base" hangingPunct="1">
        <a:spcBef>
          <a:spcPct val="20000"/>
        </a:spcBef>
        <a:spcAft>
          <a:spcPct val="0"/>
        </a:spcAft>
        <a:buChar char="»"/>
        <a:defRPr kumimoji="1">
          <a:solidFill>
            <a:srgbClr val="333399"/>
          </a:solidFill>
          <a:latin typeface="+mn-lt"/>
          <a:ea typeface="+mn-ea"/>
        </a:defRPr>
      </a:lvl6pPr>
      <a:lvl7pPr marL="2971800" indent="-228600" algn="l" defTabSz="912813" rtl="0" eaLnBrk="1" fontAlgn="base" hangingPunct="1">
        <a:spcBef>
          <a:spcPct val="20000"/>
        </a:spcBef>
        <a:spcAft>
          <a:spcPct val="0"/>
        </a:spcAft>
        <a:buChar char="»"/>
        <a:defRPr kumimoji="1">
          <a:solidFill>
            <a:srgbClr val="333399"/>
          </a:solidFill>
          <a:latin typeface="+mn-lt"/>
          <a:ea typeface="+mn-ea"/>
        </a:defRPr>
      </a:lvl7pPr>
      <a:lvl8pPr marL="3429000" indent="-228600" algn="l" defTabSz="912813" rtl="0" eaLnBrk="1" fontAlgn="base" hangingPunct="1">
        <a:spcBef>
          <a:spcPct val="20000"/>
        </a:spcBef>
        <a:spcAft>
          <a:spcPct val="0"/>
        </a:spcAft>
        <a:buChar char="»"/>
        <a:defRPr kumimoji="1">
          <a:solidFill>
            <a:srgbClr val="333399"/>
          </a:solidFill>
          <a:latin typeface="+mn-lt"/>
          <a:ea typeface="+mn-ea"/>
        </a:defRPr>
      </a:lvl8pPr>
      <a:lvl9pPr marL="3886200" indent="-228600" algn="l" defTabSz="912813" rtl="0" eaLnBrk="1" fontAlgn="base" hangingPunct="1">
        <a:spcBef>
          <a:spcPct val="20000"/>
        </a:spcBef>
        <a:spcAft>
          <a:spcPct val="0"/>
        </a:spcAft>
        <a:buChar char="»"/>
        <a:defRPr kumimoji="1">
          <a:solidFill>
            <a:srgbClr val="333399"/>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30.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10" Type="http://schemas.openxmlformats.org/officeDocument/2006/relationships/image" Target="../media/image51.png"/><Relationship Id="rId4" Type="http://schemas.openxmlformats.org/officeDocument/2006/relationships/image" Target="../media/image240.png"/><Relationship Id="rId9"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ai.com/index/instruction-follow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D64EB-8F72-1144-8FE6-B94B07DF682C}"/>
              </a:ext>
            </a:extLst>
          </p:cNvPr>
          <p:cNvSpPr>
            <a:spLocks noGrp="1"/>
          </p:cNvSpPr>
          <p:nvPr>
            <p:ph type="title"/>
          </p:nvPr>
        </p:nvSpPr>
        <p:spPr>
          <a:xfrm>
            <a:off x="533400" y="1407549"/>
            <a:ext cx="7886700" cy="1157355"/>
          </a:xfrm>
        </p:spPr>
        <p:txBody>
          <a:bodyPr/>
          <a:lstStyle/>
          <a:p>
            <a:r>
              <a:rPr lang="en-US" altLang="zh-CN" dirty="0"/>
              <a:t>4.2 </a:t>
            </a:r>
            <a:r>
              <a:rPr lang="zh-CN" altLang="en-US" dirty="0"/>
              <a:t>预训练语言模型的有监督微调</a:t>
            </a:r>
            <a:endParaRPr lang="en-CN" dirty="0"/>
          </a:p>
        </p:txBody>
      </p:sp>
      <p:sp>
        <p:nvSpPr>
          <p:cNvPr id="4" name="Content Placeholder 1">
            <a:extLst>
              <a:ext uri="{FF2B5EF4-FFF2-40B4-BE49-F238E27FC236}">
                <a16:creationId xmlns:a16="http://schemas.microsoft.com/office/drawing/2014/main" id="{1A8753AA-1EB8-7644-87FD-F14C77511080}"/>
              </a:ext>
            </a:extLst>
          </p:cNvPr>
          <p:cNvSpPr txBox="1">
            <a:spLocks/>
          </p:cNvSpPr>
          <p:nvPr/>
        </p:nvSpPr>
        <p:spPr bwMode="auto">
          <a:xfrm>
            <a:off x="533400" y="2996952"/>
            <a:ext cx="8215064"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marL="0" indent="0" algn="ctr" defTabSz="912813" rtl="0" eaLnBrk="1" fontAlgn="base" hangingPunct="1">
              <a:spcBef>
                <a:spcPct val="20000"/>
              </a:spcBef>
              <a:spcAft>
                <a:spcPct val="0"/>
              </a:spcAft>
              <a:buClr>
                <a:srgbClr val="003D72"/>
              </a:buClr>
              <a:buSzPct val="120000"/>
              <a:buFont typeface="System Font Regular"/>
              <a:buNone/>
              <a:defRPr kumimoji="1" sz="2000" b="0">
                <a:solidFill>
                  <a:schemeClr val="tx1"/>
                </a:solidFill>
                <a:latin typeface="Microsoft YaHei" panose="020B0503020204020204" pitchFamily="34" charset="-122"/>
                <a:ea typeface="Microsoft YaHei" panose="020B0503020204020204" pitchFamily="34" charset="-122"/>
                <a:cs typeface="Gill Sans"/>
              </a:defRPr>
            </a:lvl1pPr>
            <a:lvl2pPr marL="457200" indent="0" algn="ctr" defTabSz="912813" rtl="0" eaLnBrk="1" fontAlgn="base" hangingPunct="1">
              <a:spcBef>
                <a:spcPct val="20000"/>
              </a:spcBef>
              <a:spcAft>
                <a:spcPct val="0"/>
              </a:spcAft>
              <a:buClr>
                <a:srgbClr val="003D72"/>
              </a:buClr>
              <a:buFont typeface="System Font Regular"/>
              <a:buNone/>
              <a:defRPr kumimoji="1" sz="2400">
                <a:solidFill>
                  <a:schemeClr val="tx1"/>
                </a:solidFill>
                <a:latin typeface="Microsoft YaHei" panose="020B0503020204020204" pitchFamily="34" charset="-122"/>
                <a:ea typeface="Microsoft YaHei" panose="020B0503020204020204" pitchFamily="34" charset="-122"/>
                <a:cs typeface="Gill Sans"/>
              </a:defRPr>
            </a:lvl2pPr>
            <a:lvl3pPr marL="914400" indent="0" algn="ctr" defTabSz="912813" rtl="0" eaLnBrk="1" fontAlgn="base" hangingPunct="1">
              <a:spcBef>
                <a:spcPct val="20000"/>
              </a:spcBef>
              <a:spcAft>
                <a:spcPct val="0"/>
              </a:spcAft>
              <a:buClr>
                <a:srgbClr val="003D72"/>
              </a:buClr>
              <a:buFont typeface="System Font Regular"/>
              <a:buNone/>
              <a:defRPr kumimoji="1" sz="2000">
                <a:solidFill>
                  <a:schemeClr val="tx1"/>
                </a:solidFill>
                <a:latin typeface="Microsoft YaHei" panose="020B0503020204020204" pitchFamily="34" charset="-122"/>
                <a:ea typeface="Microsoft YaHei" panose="020B0503020204020204" pitchFamily="34" charset="-122"/>
                <a:cs typeface="Gill Sans"/>
              </a:defRPr>
            </a:lvl3pPr>
            <a:lvl4pPr marL="1371600" indent="0" algn="ctr" defTabSz="912813" rtl="0" eaLnBrk="1" fontAlgn="base" hangingPunct="1">
              <a:spcBef>
                <a:spcPct val="20000"/>
              </a:spcBef>
              <a:spcAft>
                <a:spcPct val="0"/>
              </a:spcAft>
              <a:buClr>
                <a:srgbClr val="003D72"/>
              </a:buClr>
              <a:buFont typeface="System Font Regular"/>
              <a:buNone/>
              <a:defRPr kumimoji="1">
                <a:solidFill>
                  <a:schemeClr val="tx1"/>
                </a:solidFill>
                <a:latin typeface="Microsoft YaHei" panose="020B0503020204020204" pitchFamily="34" charset="-122"/>
                <a:ea typeface="Microsoft YaHei" panose="020B0503020204020204" pitchFamily="34" charset="-122"/>
                <a:cs typeface="Gill Sans"/>
              </a:defRPr>
            </a:lvl4pPr>
            <a:lvl5pPr marL="1828800" indent="0" algn="ctr" defTabSz="912813" rtl="0" eaLnBrk="1" fontAlgn="base" hangingPunct="1">
              <a:spcBef>
                <a:spcPct val="20000"/>
              </a:spcBef>
              <a:spcAft>
                <a:spcPct val="0"/>
              </a:spcAft>
              <a:buNone/>
              <a:defRPr kumimoji="1">
                <a:solidFill>
                  <a:srgbClr val="333399"/>
                </a:solidFill>
                <a:latin typeface="+mn-lt"/>
                <a:ea typeface="+mn-ea"/>
              </a:defRPr>
            </a:lvl5pPr>
            <a:lvl6pPr marL="2286000" indent="0" algn="ctr" defTabSz="912813" rtl="0" eaLnBrk="1" fontAlgn="base" hangingPunct="1">
              <a:spcBef>
                <a:spcPct val="20000"/>
              </a:spcBef>
              <a:spcAft>
                <a:spcPct val="0"/>
              </a:spcAft>
              <a:buNone/>
              <a:defRPr kumimoji="1">
                <a:solidFill>
                  <a:srgbClr val="333399"/>
                </a:solidFill>
                <a:latin typeface="+mn-lt"/>
                <a:ea typeface="+mn-ea"/>
              </a:defRPr>
            </a:lvl6pPr>
            <a:lvl7pPr marL="2743200" indent="0" algn="ctr" defTabSz="912813" rtl="0" eaLnBrk="1" fontAlgn="base" hangingPunct="1">
              <a:spcBef>
                <a:spcPct val="20000"/>
              </a:spcBef>
              <a:spcAft>
                <a:spcPct val="0"/>
              </a:spcAft>
              <a:buNone/>
              <a:defRPr kumimoji="1">
                <a:solidFill>
                  <a:srgbClr val="333399"/>
                </a:solidFill>
                <a:latin typeface="+mn-lt"/>
                <a:ea typeface="+mn-ea"/>
              </a:defRPr>
            </a:lvl7pPr>
            <a:lvl8pPr marL="3200400" indent="0" algn="ctr" defTabSz="912813" rtl="0" eaLnBrk="1" fontAlgn="base" hangingPunct="1">
              <a:spcBef>
                <a:spcPct val="20000"/>
              </a:spcBef>
              <a:spcAft>
                <a:spcPct val="0"/>
              </a:spcAft>
              <a:buNone/>
              <a:defRPr kumimoji="1">
                <a:solidFill>
                  <a:srgbClr val="333399"/>
                </a:solidFill>
                <a:latin typeface="+mn-lt"/>
                <a:ea typeface="+mn-ea"/>
              </a:defRPr>
            </a:lvl8pPr>
            <a:lvl9pPr marL="3657600" indent="0" algn="ctr" defTabSz="912813" rtl="0" eaLnBrk="1" fontAlgn="base" hangingPunct="1">
              <a:spcBef>
                <a:spcPct val="20000"/>
              </a:spcBef>
              <a:spcAft>
                <a:spcPct val="0"/>
              </a:spcAft>
              <a:buNone/>
              <a:defRPr kumimoji="1">
                <a:solidFill>
                  <a:srgbClr val="333399"/>
                </a:solidFill>
                <a:latin typeface="+mn-lt"/>
                <a:ea typeface="+mn-ea"/>
              </a:defRPr>
            </a:lvl9pPr>
          </a:lstStyle>
          <a:p>
            <a:r>
              <a:rPr lang="zh-CN" altLang="en-US" sz="2800" kern="0"/>
              <a:t>林洲汉</a:t>
            </a:r>
            <a:endParaRPr lang="en-US" altLang="zh-CN" sz="2800" kern="0"/>
          </a:p>
          <a:p>
            <a:r>
              <a:rPr lang="zh-CN" altLang="en-US" sz="2800" kern="0"/>
              <a:t>上海交大电院</a:t>
            </a:r>
            <a:endParaRPr lang="en-US" altLang="zh-CN" sz="2800" kern="0"/>
          </a:p>
          <a:p>
            <a:endParaRPr lang="en-US" altLang="zh-CN" sz="2800" kern="0"/>
          </a:p>
          <a:p>
            <a:r>
              <a:rPr lang="en-US" altLang="zh-CN" sz="2800" kern="0"/>
              <a:t>2024</a:t>
            </a:r>
            <a:r>
              <a:rPr lang="zh-CN" altLang="en-US" sz="2800" kern="0"/>
              <a:t>年秋季学期</a:t>
            </a:r>
            <a:endParaRPr lang="en-US" altLang="zh-CN" kern="0"/>
          </a:p>
        </p:txBody>
      </p:sp>
    </p:spTree>
    <p:extLst>
      <p:ext uri="{BB962C8B-B14F-4D97-AF65-F5344CB8AC3E}">
        <p14:creationId xmlns:p14="http://schemas.microsoft.com/office/powerpoint/2010/main" val="348398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lvl="1"/>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23F8789E-CFA9-4AE5-9709-F6383007C135}"/>
              </a:ext>
            </a:extLst>
          </p:cNvPr>
          <p:cNvSpPr/>
          <p:nvPr/>
        </p:nvSpPr>
        <p:spPr bwMode="auto">
          <a:xfrm>
            <a:off x="395536" y="2585385"/>
            <a:ext cx="6264696" cy="3286269"/>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5" name="矩形 4">
            <a:extLst>
              <a:ext uri="{FF2B5EF4-FFF2-40B4-BE49-F238E27FC236}">
                <a16:creationId xmlns:a16="http://schemas.microsoft.com/office/drawing/2014/main" id="{718638D3-FBF7-4713-A62F-30F5E602220C}"/>
              </a:ext>
            </a:extLst>
          </p:cNvPr>
          <p:cNvSpPr/>
          <p:nvPr/>
        </p:nvSpPr>
        <p:spPr bwMode="auto">
          <a:xfrm>
            <a:off x="459745" y="1219201"/>
            <a:ext cx="6264696" cy="934514"/>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58461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E0F15F-6CDA-06EF-6B9B-5065FE695F85}"/>
              </a:ext>
            </a:extLst>
          </p:cNvPr>
          <p:cNvSpPr>
            <a:spLocks noGrp="1"/>
          </p:cNvSpPr>
          <p:nvPr>
            <p:ph idx="1"/>
          </p:nvPr>
        </p:nvSpPr>
        <p:spPr>
          <a:xfrm>
            <a:off x="4566787" y="890030"/>
            <a:ext cx="4742731" cy="1012015"/>
          </a:xfrm>
        </p:spPr>
        <p:txBody>
          <a:bodyPr/>
          <a:lstStyle/>
          <a:p>
            <a:pPr marL="457200" lvl="1" indent="0">
              <a:buNone/>
            </a:pPr>
            <a:r>
              <a:rPr lang="zh-CN" altLang="en-US" b="0" dirty="0"/>
              <a:t>指令</a:t>
            </a:r>
            <a:r>
              <a:rPr lang="en-US" altLang="zh-CN" b="0" dirty="0"/>
              <a:t>-</a:t>
            </a:r>
            <a:r>
              <a:rPr lang="zh-CN" altLang="en-US" b="0" dirty="0"/>
              <a:t>响应对</a:t>
            </a:r>
            <a:endParaRPr lang="en-US" altLang="zh-CN" b="0" dirty="0"/>
          </a:p>
          <a:p>
            <a:pPr marL="457200" lvl="1" indent="0">
              <a:buNone/>
            </a:pPr>
            <a:r>
              <a:rPr lang="en-US" altLang="zh-CN" b="0" dirty="0"/>
              <a:t>Instruction-Response Pairs</a:t>
            </a:r>
          </a:p>
          <a:p>
            <a:pPr marL="457200" lvl="1" indent="0">
              <a:buNone/>
            </a:pPr>
            <a:endParaRPr lang="zh-CN" altLang="en-US" sz="2000" b="0" dirty="0"/>
          </a:p>
          <a:p>
            <a:pPr marL="0" indent="0">
              <a:buNone/>
            </a:pPr>
            <a:endParaRPr lang="en-US" altLang="zh-CN" sz="2000" b="0" dirty="0"/>
          </a:p>
          <a:p>
            <a:endParaRPr lang="zh-CN" altLang="en-US" sz="2000" b="0" dirty="0"/>
          </a:p>
          <a:p>
            <a:endParaRPr lang="zh-CN" altLang="en-US" sz="2000" b="0" dirty="0"/>
          </a:p>
        </p:txBody>
      </p:sp>
      <p:sp>
        <p:nvSpPr>
          <p:cNvPr id="3" name="标题 2">
            <a:extLst>
              <a:ext uri="{FF2B5EF4-FFF2-40B4-BE49-F238E27FC236}">
                <a16:creationId xmlns:a16="http://schemas.microsoft.com/office/drawing/2014/main" id="{C6089797-9F84-49CD-E990-AFA94B2D48D0}"/>
              </a:ext>
            </a:extLst>
          </p:cNvPr>
          <p:cNvSpPr>
            <a:spLocks noGrp="1"/>
          </p:cNvSpPr>
          <p:nvPr>
            <p:ph type="title"/>
          </p:nvPr>
        </p:nvSpPr>
        <p:spPr/>
        <p:txBody>
          <a:bodyPr/>
          <a:lstStyle/>
          <a:p>
            <a:r>
              <a:rPr lang="en-US" altLang="zh-CN" dirty="0"/>
              <a:t>SFT</a:t>
            </a:r>
            <a:r>
              <a:rPr lang="zh-CN" altLang="en-US" dirty="0"/>
              <a:t>所需的数据格式</a:t>
            </a:r>
          </a:p>
        </p:txBody>
      </p:sp>
      <p:pic>
        <p:nvPicPr>
          <p:cNvPr id="6" name="图片 5">
            <a:extLst>
              <a:ext uri="{FF2B5EF4-FFF2-40B4-BE49-F238E27FC236}">
                <a16:creationId xmlns:a16="http://schemas.microsoft.com/office/drawing/2014/main" id="{BF9AADA6-EDEB-FE69-84B6-6CEFED5120C0}"/>
              </a:ext>
            </a:extLst>
          </p:cNvPr>
          <p:cNvPicPr>
            <a:picLocks noChangeAspect="1"/>
          </p:cNvPicPr>
          <p:nvPr/>
        </p:nvPicPr>
        <p:blipFill>
          <a:blip r:embed="rId2" cstate="print">
            <a:duotone>
              <a:prstClr val="black"/>
              <a:srgbClr val="E1BED2">
                <a:tint val="45000"/>
                <a:satMod val="400000"/>
              </a:srgbClr>
            </a:duotone>
            <a:extLst>
              <a:ext uri="{28A0092B-C50C-407E-A947-70E740481C1C}">
                <a14:useLocalDpi xmlns:a14="http://schemas.microsoft.com/office/drawing/2010/main" val="0"/>
              </a:ext>
            </a:extLst>
          </a:blip>
          <a:stretch>
            <a:fillRect/>
          </a:stretch>
        </p:blipFill>
        <p:spPr>
          <a:xfrm>
            <a:off x="3669534" y="5235025"/>
            <a:ext cx="510049" cy="617885"/>
          </a:xfrm>
          <a:prstGeom prst="rect">
            <a:avLst/>
          </a:prstGeom>
        </p:spPr>
      </p:pic>
      <p:sp>
        <p:nvSpPr>
          <p:cNvPr id="8" name="对话气泡: 圆角矩形 7">
            <a:extLst>
              <a:ext uri="{FF2B5EF4-FFF2-40B4-BE49-F238E27FC236}">
                <a16:creationId xmlns:a16="http://schemas.microsoft.com/office/drawing/2014/main" id="{A459DC93-E8C8-DD1D-DAE8-DBFAC14A0DFC}"/>
              </a:ext>
            </a:extLst>
          </p:cNvPr>
          <p:cNvSpPr/>
          <p:nvPr/>
        </p:nvSpPr>
        <p:spPr bwMode="auto">
          <a:xfrm>
            <a:off x="730250" y="1969641"/>
            <a:ext cx="2532495" cy="523299"/>
          </a:xfrm>
          <a:prstGeom prst="wedgeRoundRectCallout">
            <a:avLst>
              <a:gd name="adj1" fmla="val -53422"/>
              <a:gd name="adj2" fmla="val -16068"/>
              <a:gd name="adj3" fmla="val 16667"/>
            </a:avLst>
          </a:prstGeom>
          <a:solidFill>
            <a:srgbClr val="B6D9D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高条锈天牛和条锈天牛是同一种昆虫吗？</a:t>
            </a:r>
            <a:endPar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9" name="图片 8">
            <a:extLst>
              <a:ext uri="{FF2B5EF4-FFF2-40B4-BE49-F238E27FC236}">
                <a16:creationId xmlns:a16="http://schemas.microsoft.com/office/drawing/2014/main" id="{4CDA9EE4-F43C-E369-42F1-BD6E7981F10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4597" y="1952602"/>
            <a:ext cx="472423" cy="494425"/>
          </a:xfrm>
          <a:prstGeom prst="rect">
            <a:avLst/>
          </a:prstGeom>
        </p:spPr>
      </p:pic>
      <p:sp>
        <p:nvSpPr>
          <p:cNvPr id="11" name="对话气泡: 圆角矩形 10">
            <a:extLst>
              <a:ext uri="{FF2B5EF4-FFF2-40B4-BE49-F238E27FC236}">
                <a16:creationId xmlns:a16="http://schemas.microsoft.com/office/drawing/2014/main" id="{4240ACFC-9C6C-2D28-BE20-8C82F662312F}"/>
              </a:ext>
            </a:extLst>
          </p:cNvPr>
          <p:cNvSpPr/>
          <p:nvPr/>
        </p:nvSpPr>
        <p:spPr bwMode="auto">
          <a:xfrm>
            <a:off x="651162" y="2596173"/>
            <a:ext cx="2878707" cy="1435500"/>
          </a:xfrm>
          <a:prstGeom prst="wedgeRoundRectCallout">
            <a:avLst>
              <a:gd name="adj1" fmla="val 52991"/>
              <a:gd name="adj2" fmla="val 6579"/>
              <a:gd name="adj3" fmla="val 16667"/>
            </a:avLst>
          </a:prstGeom>
          <a:solidFill>
            <a:srgbClr val="E1BED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zh-CN" altLang="en-US" sz="1400" i="0" u="none" strike="noStrike" kern="1200" cap="none" spc="0" normalizeH="0" baseline="0" noProof="0" dirty="0">
                <a:ln>
                  <a:noFill/>
                </a:ln>
                <a:solidFill>
                  <a:srgbClr val="111827"/>
                </a:solidFill>
                <a:effectLst/>
                <a:uLnTx/>
                <a:uFillTx/>
                <a:latin typeface="微软雅黑"/>
                <a:ea typeface="微软雅黑"/>
                <a:cs typeface="+mn-cs"/>
              </a:rPr>
              <a:t>不是，高条锈天牛和条锈天牛是不同的种类。条锈天牛是</a:t>
            </a: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微软雅黑"/>
                <a:cs typeface="Times New Roman" panose="02020603050405020304" pitchFamily="18" charset="0"/>
              </a:rPr>
              <a:t>Pterolophia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微软雅黑"/>
                <a:cs typeface="Times New Roman" panose="02020603050405020304" pitchFamily="18" charset="0"/>
              </a:rPr>
              <a:t> obscura</a:t>
            </a:r>
            <a:r>
              <a:rPr kumimoji="1" lang="zh-CN" altLang="en-US" sz="1400" i="0" u="none" strike="noStrike" kern="1200" cap="none" spc="0" normalizeH="0" baseline="0" noProof="0" dirty="0">
                <a:ln>
                  <a:noFill/>
                </a:ln>
                <a:solidFill>
                  <a:srgbClr val="111827"/>
                </a:solidFill>
                <a:effectLst/>
                <a:uLnTx/>
                <a:uFillTx/>
                <a:latin typeface="微软雅黑"/>
                <a:ea typeface="微软雅黑"/>
                <a:cs typeface="+mn-cs"/>
              </a:rPr>
              <a:t>，而高条锈天牛是</a:t>
            </a: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微软雅黑"/>
                <a:cs typeface="Times New Roman" panose="02020603050405020304" pitchFamily="18" charset="0"/>
              </a:rPr>
              <a:t>Pterolophia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微软雅黑"/>
                <a:cs typeface="Times New Roman" panose="02020603050405020304" pitchFamily="18" charset="0"/>
              </a:rPr>
              <a:t> </a:t>
            </a: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微软雅黑"/>
                <a:cs typeface="Times New Roman" panose="02020603050405020304" pitchFamily="18" charset="0"/>
              </a:rPr>
              <a:t>bigibbera</a:t>
            </a:r>
            <a:r>
              <a:rPr kumimoji="1" lang="zh-CN" altLang="en-US" sz="1400" i="0" u="none" strike="noStrike" kern="1200" cap="none" spc="0" normalizeH="0" baseline="0" noProof="0" dirty="0">
                <a:ln>
                  <a:noFill/>
                </a:ln>
                <a:solidFill>
                  <a:srgbClr val="111827"/>
                </a:solidFill>
                <a:effectLst/>
                <a:uLnTx/>
                <a:uFillTx/>
                <a:latin typeface="微软雅黑"/>
                <a:ea typeface="微软雅黑"/>
                <a:cs typeface="+mn-cs"/>
              </a:rPr>
              <a:t>。它们在体型、体色和生活习性上都有所不同。</a:t>
            </a:r>
          </a:p>
        </p:txBody>
      </p:sp>
      <p:pic>
        <p:nvPicPr>
          <p:cNvPr id="12" name="图片 11">
            <a:extLst>
              <a:ext uri="{FF2B5EF4-FFF2-40B4-BE49-F238E27FC236}">
                <a16:creationId xmlns:a16="http://schemas.microsoft.com/office/drawing/2014/main" id="{0B220143-50BA-FEFC-4DD0-6C12ABD3238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1524" y="4194194"/>
            <a:ext cx="472423" cy="496569"/>
          </a:xfrm>
          <a:prstGeom prst="rect">
            <a:avLst/>
          </a:prstGeom>
        </p:spPr>
      </p:pic>
      <p:sp>
        <p:nvSpPr>
          <p:cNvPr id="13" name="对话气泡: 圆角矩形 12">
            <a:extLst>
              <a:ext uri="{FF2B5EF4-FFF2-40B4-BE49-F238E27FC236}">
                <a16:creationId xmlns:a16="http://schemas.microsoft.com/office/drawing/2014/main" id="{DDBB5DC2-BBD3-E69C-56BB-D991FDC46EB2}"/>
              </a:ext>
            </a:extLst>
          </p:cNvPr>
          <p:cNvSpPr/>
          <p:nvPr/>
        </p:nvSpPr>
        <p:spPr bwMode="auto">
          <a:xfrm>
            <a:off x="733969" y="4145302"/>
            <a:ext cx="2598049" cy="554858"/>
          </a:xfrm>
          <a:prstGeom prst="wedgeRoundRectCallout">
            <a:avLst>
              <a:gd name="adj1" fmla="val -53928"/>
              <a:gd name="adj2" fmla="val -20755"/>
              <a:gd name="adj3" fmla="val 16667"/>
            </a:avLst>
          </a:prstGeom>
          <a:solidFill>
            <a:srgbClr val="B6D9D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Pterolophia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bigibbera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1" lang="zh-CN" altLang="en-US" sz="1400" i="0" u="none" strike="noStrike" kern="1200" cap="none" spc="0" normalizeH="0" baseline="0" noProof="0" dirty="0">
                <a:ln>
                  <a:noFill/>
                </a:ln>
                <a:solidFill>
                  <a:srgbClr val="111827"/>
                </a:solidFill>
                <a:effectLst/>
                <a:uLnTx/>
                <a:uFillTx/>
                <a:latin typeface="微软雅黑"/>
                <a:ea typeface="微软雅黑"/>
                <a:cs typeface="+mn-cs"/>
              </a:rPr>
              <a:t>难道不是条锈天牛的拉丁学名吗？</a:t>
            </a:r>
          </a:p>
        </p:txBody>
      </p:sp>
      <p:sp>
        <p:nvSpPr>
          <p:cNvPr id="14" name="对话气泡: 圆角矩形 13">
            <a:extLst>
              <a:ext uri="{FF2B5EF4-FFF2-40B4-BE49-F238E27FC236}">
                <a16:creationId xmlns:a16="http://schemas.microsoft.com/office/drawing/2014/main" id="{A3144C0B-9569-B36D-8958-1F6CE8430F15}"/>
              </a:ext>
            </a:extLst>
          </p:cNvPr>
          <p:cNvSpPr/>
          <p:nvPr/>
        </p:nvSpPr>
        <p:spPr bwMode="auto">
          <a:xfrm>
            <a:off x="651162" y="4875597"/>
            <a:ext cx="2878708" cy="1001863"/>
          </a:xfrm>
          <a:prstGeom prst="wedgeRoundRectCallout">
            <a:avLst>
              <a:gd name="adj1" fmla="val 53220"/>
              <a:gd name="adj2" fmla="val 6018"/>
              <a:gd name="adj3" fmla="val 16667"/>
            </a:avLst>
          </a:prstGeom>
          <a:solidFill>
            <a:srgbClr val="E1BED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Pterolophia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1" lang="en-US" altLang="zh-CN" sz="1400" i="1" u="none" strike="noStrike" kern="1200" cap="none" spc="0" normalizeH="0" baseline="0" noProof="0" dirty="0" err="1">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bigibbera</a:t>
            </a:r>
            <a:r>
              <a:rPr kumimoji="1" lang="en-US" altLang="zh-CN" sz="1400" i="1" u="none" strike="noStrike" kern="1200" cap="none" spc="0" normalizeH="0" baseline="0" noProof="0" dirty="0">
                <a:ln>
                  <a:noFill/>
                </a:ln>
                <a:solidFill>
                  <a:srgbClr val="111827"/>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1" lang="zh-CN" altLang="en-US" sz="1400" i="0" u="none" strike="noStrike" kern="1200" cap="none" spc="0" normalizeH="0" baseline="0" noProof="0" dirty="0">
                <a:ln>
                  <a:noFill/>
                </a:ln>
                <a:solidFill>
                  <a:srgbClr val="111827"/>
                </a:solidFill>
                <a:effectLst/>
                <a:uLnTx/>
                <a:uFillTx/>
                <a:latin typeface="微软雅黑"/>
                <a:ea typeface="微软雅黑"/>
                <a:cs typeface="+mn-cs"/>
              </a:rPr>
              <a:t>不是条锈天牛的拉丁学名，它是高条锈天牛的学名。请注意区分不同种类之间的学名。</a:t>
            </a:r>
            <a:endParaRPr kumimoji="1" lang="zh-CN" altLang="en-US" sz="140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6" name="对话气泡: 圆角矩形 15">
            <a:extLst>
              <a:ext uri="{FF2B5EF4-FFF2-40B4-BE49-F238E27FC236}">
                <a16:creationId xmlns:a16="http://schemas.microsoft.com/office/drawing/2014/main" id="{F6409AA0-A024-7129-D8E0-BEC24015D56A}"/>
              </a:ext>
            </a:extLst>
          </p:cNvPr>
          <p:cNvSpPr/>
          <p:nvPr/>
        </p:nvSpPr>
        <p:spPr bwMode="auto">
          <a:xfrm>
            <a:off x="5295670" y="5477795"/>
            <a:ext cx="3109000" cy="831525"/>
          </a:xfrm>
          <a:prstGeom prst="wedgeRoundRectCallout">
            <a:avLst>
              <a:gd name="adj1" fmla="val 52165"/>
              <a:gd name="adj2" fmla="val -1578"/>
              <a:gd name="adj3" fmla="val 16667"/>
            </a:avLst>
          </a:prstGeom>
          <a:solidFill>
            <a:srgbClr val="E1BED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2006</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年</a:t>
            </a: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10</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月</a:t>
            </a: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8</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日，美国东部时间下午</a:t>
            </a: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3:30</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a:t>
            </a: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YouTube</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由三名前</a:t>
            </a:r>
            <a:r>
              <a:rPr kumimoji="1" lang="en-US" altLang="zh-CN" sz="1400" b="0" i="0" u="none" strike="noStrike" kern="1200" cap="none" spc="0" normalizeH="0" baseline="0" noProof="0" dirty="0">
                <a:ln>
                  <a:noFill/>
                </a:ln>
                <a:solidFill>
                  <a:srgbClr val="000000"/>
                </a:solidFill>
                <a:effectLst/>
                <a:uLnTx/>
                <a:uFillTx/>
                <a:latin typeface="微软雅黑"/>
                <a:ea typeface="微软雅黑"/>
                <a:cs typeface="+mn-cs"/>
              </a:rPr>
              <a:t>PayPal</a:t>
            </a:r>
            <a:r>
              <a:rPr kumimoji="1" lang="zh-CN" altLang="en-US" sz="1400" b="0" i="0" u="none" strike="noStrike" kern="1200" cap="none" spc="0" normalizeH="0" baseline="0" noProof="0" dirty="0">
                <a:ln>
                  <a:noFill/>
                </a:ln>
                <a:solidFill>
                  <a:srgbClr val="000000"/>
                </a:solidFill>
                <a:effectLst/>
                <a:uLnTx/>
                <a:uFillTx/>
                <a:latin typeface="微软雅黑"/>
                <a:ea typeface="微软雅黑"/>
                <a:cs typeface="+mn-cs"/>
              </a:rPr>
              <a:t>员工发起</a:t>
            </a:r>
          </a:p>
        </p:txBody>
      </p:sp>
      <p:pic>
        <p:nvPicPr>
          <p:cNvPr id="17" name="图片 16">
            <a:extLst>
              <a:ext uri="{FF2B5EF4-FFF2-40B4-BE49-F238E27FC236}">
                <a16:creationId xmlns:a16="http://schemas.microsoft.com/office/drawing/2014/main" id="{F4E7DE2A-B1D9-7409-2395-7EC4661E32BB}"/>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631610" y="1848524"/>
            <a:ext cx="594057" cy="608488"/>
          </a:xfrm>
          <a:prstGeom prst="rect">
            <a:avLst/>
          </a:prstGeom>
        </p:spPr>
      </p:pic>
      <p:sp>
        <p:nvSpPr>
          <p:cNvPr id="18" name="对话气泡: 圆角矩形 17">
            <a:extLst>
              <a:ext uri="{FF2B5EF4-FFF2-40B4-BE49-F238E27FC236}">
                <a16:creationId xmlns:a16="http://schemas.microsoft.com/office/drawing/2014/main" id="{987BA773-0841-D27D-8639-144E1A6BACD8}"/>
              </a:ext>
            </a:extLst>
          </p:cNvPr>
          <p:cNvSpPr/>
          <p:nvPr/>
        </p:nvSpPr>
        <p:spPr bwMode="auto">
          <a:xfrm>
            <a:off x="5295670" y="1867979"/>
            <a:ext cx="3174586" cy="739286"/>
          </a:xfrm>
          <a:prstGeom prst="wedgeRoundRectCallout">
            <a:avLst>
              <a:gd name="adj1" fmla="val -52249"/>
              <a:gd name="adj2" fmla="val -8798"/>
              <a:gd name="adj3" fmla="val 16667"/>
            </a:avLst>
          </a:prstGeom>
          <a:solidFill>
            <a:schemeClr val="bg2">
              <a:lumMod val="40000"/>
              <a:lumOff val="60000"/>
            </a:schemeClr>
          </a:solidFill>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111827"/>
                </a:solidFill>
                <a:effectLst/>
                <a:uLnTx/>
                <a:uFillTx/>
                <a:latin typeface="微软雅黑" panose="020B0503020204020204" pitchFamily="34" charset="-122"/>
                <a:ea typeface="微软雅黑"/>
                <a:cs typeface="+mn-cs"/>
              </a:rPr>
              <a:t>在这项任务中，你将得到一段描述一个事件的文字。你的任务是按照事件发生的顺序，找出事件的主要内容。</a:t>
            </a:r>
            <a:endParaRPr kumimoji="1" lang="zh-CN" altLang="en-US"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9" name="对话气泡: 圆角矩形 18">
            <a:extLst>
              <a:ext uri="{FF2B5EF4-FFF2-40B4-BE49-F238E27FC236}">
                <a16:creationId xmlns:a16="http://schemas.microsoft.com/office/drawing/2014/main" id="{0EA467FB-D94C-184C-FD9B-C03794233283}"/>
              </a:ext>
            </a:extLst>
          </p:cNvPr>
          <p:cNvSpPr/>
          <p:nvPr/>
        </p:nvSpPr>
        <p:spPr bwMode="auto">
          <a:xfrm>
            <a:off x="5264835" y="2732768"/>
            <a:ext cx="3236256" cy="2597812"/>
          </a:xfrm>
          <a:prstGeom prst="wedgeRoundRectCallout">
            <a:avLst>
              <a:gd name="adj1" fmla="val -54484"/>
              <a:gd name="adj2" fmla="val -23569"/>
              <a:gd name="adj3" fmla="val 16667"/>
            </a:avLst>
          </a:prstGeom>
          <a:solidFill>
            <a:srgbClr val="B6D9D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2006</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年</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10</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月</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8</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日，美国东部时间下午</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3:30</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YouTube</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由三名前</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PayPal</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员工发起。该网站允许用户上传和分享任何主题的视频。</a:t>
            </a:r>
            <a:r>
              <a:rPr kumimoji="1" lang="en-US" altLang="zh-CN" sz="1400" b="0" i="0" u="none" strike="noStrike" kern="1200" cap="none" spc="0" normalizeH="0" baseline="0" noProof="0" dirty="0">
                <a:ln>
                  <a:noFill/>
                </a:ln>
                <a:solidFill>
                  <a:srgbClr val="111827"/>
                </a:solidFill>
                <a:effectLst/>
                <a:uLnTx/>
                <a:uFillTx/>
                <a:latin typeface="微软雅黑"/>
                <a:ea typeface="微软雅黑"/>
                <a:cs typeface="+mn-cs"/>
              </a:rPr>
              <a:t>YouTube</a:t>
            </a:r>
            <a:r>
              <a:rPr kumimoji="1" lang="zh-CN" altLang="en-US" sz="1400" b="0" i="0" u="none" strike="noStrike" kern="1200" cap="none" spc="0" normalizeH="0" baseline="0" noProof="0" dirty="0">
                <a:ln>
                  <a:noFill/>
                </a:ln>
                <a:solidFill>
                  <a:srgbClr val="111827"/>
                </a:solidFill>
                <a:effectLst/>
                <a:uLnTx/>
                <a:uFillTx/>
                <a:latin typeface="微软雅黑"/>
                <a:ea typeface="微软雅黑"/>
                <a:cs typeface="+mn-cs"/>
              </a:rPr>
              <a:t>的想法来自于其中一位联合创始人在他参加的晚宴上难以找到视频剪辑，当时潜在的投资者正在讨论对他的创业想法进行投资是否是一个好主意。他意识到，如果有一个集中的地方，人们可以上传和分享这些视频，那就会容易得多。</a:t>
            </a:r>
            <a:endParaRPr kumimoji="1" lang="zh-CN"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20" name="图片 19">
            <a:extLst>
              <a:ext uri="{FF2B5EF4-FFF2-40B4-BE49-F238E27FC236}">
                <a16:creationId xmlns:a16="http://schemas.microsoft.com/office/drawing/2014/main" id="{336C64B3-C640-464D-944F-02609419109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31610" y="3199195"/>
            <a:ext cx="472423" cy="494425"/>
          </a:xfrm>
          <a:prstGeom prst="rect">
            <a:avLst/>
          </a:prstGeom>
        </p:spPr>
      </p:pic>
      <p:sp>
        <p:nvSpPr>
          <p:cNvPr id="21" name="文本框 20">
            <a:extLst>
              <a:ext uri="{FF2B5EF4-FFF2-40B4-BE49-F238E27FC236}">
                <a16:creationId xmlns:a16="http://schemas.microsoft.com/office/drawing/2014/main" id="{C15DE59F-B89E-77C7-939A-FEF4884CF09D}"/>
              </a:ext>
            </a:extLst>
          </p:cNvPr>
          <p:cNvSpPr txBox="1"/>
          <p:nvPr/>
        </p:nvSpPr>
        <p:spPr>
          <a:xfrm>
            <a:off x="35496" y="6309320"/>
            <a:ext cx="9144000" cy="307777"/>
          </a:xfrm>
          <a:prstGeom prst="rect">
            <a:avLst/>
          </a:prstGeom>
          <a:noFill/>
        </p:spPr>
        <p:txBody>
          <a:bodyPr wrap="square">
            <a:spAutoFit/>
          </a:body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https://huggingface.co/datasets/BAAI/COIG</a:t>
            </a:r>
          </a:p>
        </p:txBody>
      </p:sp>
      <p:pic>
        <p:nvPicPr>
          <p:cNvPr id="4" name="图片 3">
            <a:extLst>
              <a:ext uri="{FF2B5EF4-FFF2-40B4-BE49-F238E27FC236}">
                <a16:creationId xmlns:a16="http://schemas.microsoft.com/office/drawing/2014/main" id="{49D48266-B71A-BA0D-E77D-D3C0CEC940C0}"/>
              </a:ext>
            </a:extLst>
          </p:cNvPr>
          <p:cNvPicPr>
            <a:picLocks noChangeAspect="1"/>
          </p:cNvPicPr>
          <p:nvPr/>
        </p:nvPicPr>
        <p:blipFill>
          <a:blip r:embed="rId2" cstate="print">
            <a:duotone>
              <a:prstClr val="black"/>
              <a:srgbClr val="E1BED2">
                <a:tint val="45000"/>
                <a:satMod val="400000"/>
              </a:srgbClr>
            </a:duotone>
            <a:extLst>
              <a:ext uri="{28A0092B-C50C-407E-A947-70E740481C1C}">
                <a14:useLocalDpi xmlns:a14="http://schemas.microsoft.com/office/drawing/2010/main" val="0"/>
              </a:ext>
            </a:extLst>
          </a:blip>
          <a:stretch>
            <a:fillRect/>
          </a:stretch>
        </p:blipFill>
        <p:spPr>
          <a:xfrm>
            <a:off x="3669534" y="3120057"/>
            <a:ext cx="510049" cy="617885"/>
          </a:xfrm>
          <a:prstGeom prst="rect">
            <a:avLst/>
          </a:prstGeom>
        </p:spPr>
      </p:pic>
      <p:pic>
        <p:nvPicPr>
          <p:cNvPr id="5" name="图片 4">
            <a:extLst>
              <a:ext uri="{FF2B5EF4-FFF2-40B4-BE49-F238E27FC236}">
                <a16:creationId xmlns:a16="http://schemas.microsoft.com/office/drawing/2014/main" id="{7FE73BE2-C4AC-3792-55E3-AAEBD63B2821}"/>
              </a:ext>
            </a:extLst>
          </p:cNvPr>
          <p:cNvPicPr>
            <a:picLocks noChangeAspect="1"/>
          </p:cNvPicPr>
          <p:nvPr/>
        </p:nvPicPr>
        <p:blipFill>
          <a:blip r:embed="rId2" cstate="print">
            <a:duotone>
              <a:prstClr val="black"/>
              <a:srgbClr val="E1BED2">
                <a:tint val="45000"/>
                <a:satMod val="400000"/>
              </a:srgbClr>
            </a:duotone>
            <a:extLst>
              <a:ext uri="{28A0092B-C50C-407E-A947-70E740481C1C}">
                <a14:useLocalDpi xmlns:a14="http://schemas.microsoft.com/office/drawing/2010/main" val="0"/>
              </a:ext>
            </a:extLst>
          </a:blip>
          <a:stretch>
            <a:fillRect/>
          </a:stretch>
        </p:blipFill>
        <p:spPr>
          <a:xfrm>
            <a:off x="8470256" y="5568518"/>
            <a:ext cx="510049" cy="617885"/>
          </a:xfrm>
          <a:prstGeom prst="rect">
            <a:avLst/>
          </a:prstGeom>
        </p:spPr>
      </p:pic>
      <p:sp>
        <p:nvSpPr>
          <p:cNvPr id="10" name="文本框 9">
            <a:extLst>
              <a:ext uri="{FF2B5EF4-FFF2-40B4-BE49-F238E27FC236}">
                <a16:creationId xmlns:a16="http://schemas.microsoft.com/office/drawing/2014/main" id="{4D1504AF-2F58-5972-5390-50D0AE32D913}"/>
              </a:ext>
            </a:extLst>
          </p:cNvPr>
          <p:cNvSpPr txBox="1"/>
          <p:nvPr/>
        </p:nvSpPr>
        <p:spPr>
          <a:xfrm>
            <a:off x="-346632" y="893400"/>
            <a:ext cx="4016166" cy="830997"/>
          </a:xfrm>
          <a:prstGeom prst="rect">
            <a:avLst/>
          </a:prstGeom>
          <a:noFill/>
        </p:spPr>
        <p:txBody>
          <a:bodyPr wrap="square">
            <a:spAutoFit/>
          </a:bodyPr>
          <a:lstStyle/>
          <a:p>
            <a:pPr lvl="1"/>
            <a:r>
              <a:rPr lang="zh-CN" altLang="en-US" sz="2400" b="0" dirty="0">
                <a:latin typeface="微软雅黑" panose="020B0503020204020204" pitchFamily="34" charset="-122"/>
                <a:ea typeface="微软雅黑" panose="020B0503020204020204" pitchFamily="34" charset="-122"/>
              </a:rPr>
              <a:t>问答对</a:t>
            </a:r>
            <a:endParaRPr lang="en-US" altLang="zh-CN" sz="2400" b="0" dirty="0">
              <a:latin typeface="微软雅黑" panose="020B0503020204020204" pitchFamily="34" charset="-122"/>
              <a:ea typeface="微软雅黑" panose="020B0503020204020204" pitchFamily="34" charset="-122"/>
            </a:endParaRPr>
          </a:p>
          <a:p>
            <a:pPr lvl="1"/>
            <a:r>
              <a:rPr lang="en-US" altLang="zh-CN" sz="2400" b="0" dirty="0">
                <a:latin typeface="微软雅黑" panose="020B0503020204020204" pitchFamily="34" charset="-122"/>
                <a:ea typeface="微软雅黑" panose="020B0503020204020204" pitchFamily="34" charset="-122"/>
              </a:rPr>
              <a:t>Question-Answer Pairs</a:t>
            </a:r>
            <a:endParaRPr lang="zh-CN" altLang="en-US" sz="2400" b="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CC2BFAE-4953-4AA1-B672-DC2AA9DB0428}"/>
              </a:ext>
            </a:extLst>
          </p:cNvPr>
          <p:cNvSpPr txBox="1"/>
          <p:nvPr/>
        </p:nvSpPr>
        <p:spPr>
          <a:xfrm>
            <a:off x="3557457" y="846242"/>
            <a:ext cx="1244251" cy="461665"/>
          </a:xfrm>
          <a:custGeom>
            <a:avLst/>
            <a:gdLst>
              <a:gd name="connsiteX0" fmla="*/ 0 w 1244251"/>
              <a:gd name="connsiteY0" fmla="*/ 0 h 461665"/>
              <a:gd name="connsiteX1" fmla="*/ 402308 w 1244251"/>
              <a:gd name="connsiteY1" fmla="*/ 0 h 461665"/>
              <a:gd name="connsiteX2" fmla="*/ 779731 w 1244251"/>
              <a:gd name="connsiteY2" fmla="*/ 0 h 461665"/>
              <a:gd name="connsiteX3" fmla="*/ 1244251 w 1244251"/>
              <a:gd name="connsiteY3" fmla="*/ 0 h 461665"/>
              <a:gd name="connsiteX4" fmla="*/ 1244251 w 1244251"/>
              <a:gd name="connsiteY4" fmla="*/ 461665 h 461665"/>
              <a:gd name="connsiteX5" fmla="*/ 804616 w 1244251"/>
              <a:gd name="connsiteY5" fmla="*/ 461665 h 461665"/>
              <a:gd name="connsiteX6" fmla="*/ 364980 w 1244251"/>
              <a:gd name="connsiteY6" fmla="*/ 461665 h 461665"/>
              <a:gd name="connsiteX7" fmla="*/ 0 w 1244251"/>
              <a:gd name="connsiteY7" fmla="*/ 461665 h 461665"/>
              <a:gd name="connsiteX8" fmla="*/ 0 w 1244251"/>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251" h="461665" extrusionOk="0">
                <a:moveTo>
                  <a:pt x="0" y="0"/>
                </a:moveTo>
                <a:cubicBezTo>
                  <a:pt x="110022" y="-13353"/>
                  <a:pt x="320674" y="19493"/>
                  <a:pt x="402308" y="0"/>
                </a:cubicBezTo>
                <a:cubicBezTo>
                  <a:pt x="483942" y="-19493"/>
                  <a:pt x="607226" y="28145"/>
                  <a:pt x="779731" y="0"/>
                </a:cubicBezTo>
                <a:cubicBezTo>
                  <a:pt x="952236" y="-28145"/>
                  <a:pt x="1069443" y="23851"/>
                  <a:pt x="1244251" y="0"/>
                </a:cubicBezTo>
                <a:cubicBezTo>
                  <a:pt x="1261184" y="182924"/>
                  <a:pt x="1233838" y="292316"/>
                  <a:pt x="1244251" y="461665"/>
                </a:cubicBezTo>
                <a:cubicBezTo>
                  <a:pt x="1037993" y="498948"/>
                  <a:pt x="1014664" y="409364"/>
                  <a:pt x="804616" y="461665"/>
                </a:cubicBezTo>
                <a:cubicBezTo>
                  <a:pt x="594569" y="513966"/>
                  <a:pt x="509750" y="445252"/>
                  <a:pt x="364980" y="461665"/>
                </a:cubicBezTo>
                <a:cubicBezTo>
                  <a:pt x="220210" y="478078"/>
                  <a:pt x="92424" y="458577"/>
                  <a:pt x="0" y="461665"/>
                </a:cubicBezTo>
                <a:cubicBezTo>
                  <a:pt x="-40777" y="318826"/>
                  <a:pt x="48768" y="100570"/>
                  <a:pt x="0" y="0"/>
                </a:cubicBezTo>
                <a:close/>
              </a:path>
            </a:pathLst>
          </a:custGeom>
          <a:noFill/>
          <a:ln w="57150">
            <a:solidFill>
              <a:srgbClr val="C00000"/>
            </a:solidFill>
            <a:prstDash val="dash"/>
            <a:extLst>
              <a:ext uri="{C807C97D-BFC1-408E-A445-0C87EB9F89A2}">
                <ask:lineSketchStyleProps xmlns:ask="http://schemas.microsoft.com/office/drawing/2018/sketchyshapes" sd="2369788701">
                  <a:prstGeom prst="rect">
                    <a:avLst/>
                  </a:prstGeom>
                  <ask:type>
                    <ask:lineSketchScribble/>
                  </ask:type>
                </ask:lineSketchStyleProps>
              </a:ext>
            </a:extLst>
          </a:ln>
        </p:spPr>
        <p:txBody>
          <a:bodyPr wrap="none" rtlCol="0">
            <a:spAutoFit/>
          </a:bodyPr>
          <a:lstStyle/>
          <a:p>
            <a:r>
              <a:rPr lang="en-US" altLang="zh-CN" b="1" dirty="0">
                <a:solidFill>
                  <a:srgbClr val="C00000"/>
                </a:solidFill>
              </a:rPr>
              <a:t>prompt</a:t>
            </a:r>
            <a:endParaRPr lang="zh-CN" altLang="en-US" b="1" dirty="0">
              <a:solidFill>
                <a:srgbClr val="C00000"/>
              </a:solidFill>
            </a:endParaRPr>
          </a:p>
        </p:txBody>
      </p:sp>
      <p:sp>
        <p:nvSpPr>
          <p:cNvPr id="22" name="矩形 21">
            <a:extLst>
              <a:ext uri="{FF2B5EF4-FFF2-40B4-BE49-F238E27FC236}">
                <a16:creationId xmlns:a16="http://schemas.microsoft.com/office/drawing/2014/main" id="{B9D7FA36-BB09-4CB5-A1BB-5337AC9776FE}"/>
              </a:ext>
            </a:extLst>
          </p:cNvPr>
          <p:cNvSpPr/>
          <p:nvPr/>
        </p:nvSpPr>
        <p:spPr>
          <a:xfrm>
            <a:off x="4527665" y="1766110"/>
            <a:ext cx="4016167" cy="3637163"/>
          </a:xfrm>
          <a:prstGeom prst="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矩形 22">
            <a:extLst>
              <a:ext uri="{FF2B5EF4-FFF2-40B4-BE49-F238E27FC236}">
                <a16:creationId xmlns:a16="http://schemas.microsoft.com/office/drawing/2014/main" id="{26AA26F4-099B-41FC-AE20-D7B979235827}"/>
              </a:ext>
            </a:extLst>
          </p:cNvPr>
          <p:cNvSpPr/>
          <p:nvPr/>
        </p:nvSpPr>
        <p:spPr>
          <a:xfrm>
            <a:off x="124598" y="1884414"/>
            <a:ext cx="3405272" cy="642331"/>
          </a:xfrm>
          <a:prstGeom prst="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矩形 23">
            <a:extLst>
              <a:ext uri="{FF2B5EF4-FFF2-40B4-BE49-F238E27FC236}">
                <a16:creationId xmlns:a16="http://schemas.microsoft.com/office/drawing/2014/main" id="{4E7F2EBF-98FD-4D53-902E-CCB65949D960}"/>
              </a:ext>
            </a:extLst>
          </p:cNvPr>
          <p:cNvSpPr/>
          <p:nvPr/>
        </p:nvSpPr>
        <p:spPr>
          <a:xfrm>
            <a:off x="124598" y="4101565"/>
            <a:ext cx="3405272" cy="642331"/>
          </a:xfrm>
          <a:prstGeom prst="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5" name="连接符: 曲线 24">
            <a:extLst>
              <a:ext uri="{FF2B5EF4-FFF2-40B4-BE49-F238E27FC236}">
                <a16:creationId xmlns:a16="http://schemas.microsoft.com/office/drawing/2014/main" id="{FE4FD19C-4F2C-4D1E-9318-B8EFB62820F3}"/>
              </a:ext>
            </a:extLst>
          </p:cNvPr>
          <p:cNvCxnSpPr>
            <a:stCxn id="23" idx="3"/>
            <a:endCxn id="7" idx="2"/>
          </p:cNvCxnSpPr>
          <p:nvPr/>
        </p:nvCxnSpPr>
        <p:spPr bwMode="auto">
          <a:xfrm flipV="1">
            <a:off x="3529870" y="1307907"/>
            <a:ext cx="649713" cy="897673"/>
          </a:xfrm>
          <a:prstGeom prst="curvedConnector2">
            <a:avLst/>
          </a:prstGeom>
          <a:solidFill>
            <a:schemeClr val="accent1"/>
          </a:solidFill>
          <a:ln w="57150" cap="flat" cmpd="sng" algn="ctr">
            <a:solidFill>
              <a:srgbClr val="C00000"/>
            </a:solidFill>
            <a:prstDash val="solid"/>
            <a:round/>
            <a:headEnd type="none" w="med" len="med"/>
            <a:tailEnd type="triangle"/>
          </a:ln>
          <a:effectLst/>
        </p:spPr>
      </p:cxnSp>
      <p:cxnSp>
        <p:nvCxnSpPr>
          <p:cNvPr id="26" name="连接符: 曲线 25">
            <a:extLst>
              <a:ext uri="{FF2B5EF4-FFF2-40B4-BE49-F238E27FC236}">
                <a16:creationId xmlns:a16="http://schemas.microsoft.com/office/drawing/2014/main" id="{66A9042E-6062-4D23-B9A6-08526F3DEC41}"/>
              </a:ext>
            </a:extLst>
          </p:cNvPr>
          <p:cNvCxnSpPr>
            <a:cxnSpLocks/>
            <a:stCxn id="22" idx="1"/>
            <a:endCxn id="7" idx="2"/>
          </p:cNvCxnSpPr>
          <p:nvPr/>
        </p:nvCxnSpPr>
        <p:spPr bwMode="auto">
          <a:xfrm rot="10800000">
            <a:off x="4179583" y="1307908"/>
            <a:ext cx="348082" cy="2276785"/>
          </a:xfrm>
          <a:prstGeom prst="curvedConnector2">
            <a:avLst/>
          </a:prstGeom>
          <a:solidFill>
            <a:schemeClr val="accent1"/>
          </a:solidFill>
          <a:ln w="57150" cap="flat" cmpd="sng" algn="ctr">
            <a:solidFill>
              <a:srgbClr val="C00000"/>
            </a:solidFill>
            <a:prstDash val="solid"/>
            <a:round/>
            <a:headEnd type="none" w="med" len="med"/>
            <a:tailEnd type="triangle"/>
          </a:ln>
          <a:effectLst/>
        </p:spPr>
      </p:cxnSp>
      <p:cxnSp>
        <p:nvCxnSpPr>
          <p:cNvPr id="27" name="连接符: 曲线 26">
            <a:extLst>
              <a:ext uri="{FF2B5EF4-FFF2-40B4-BE49-F238E27FC236}">
                <a16:creationId xmlns:a16="http://schemas.microsoft.com/office/drawing/2014/main" id="{BC781579-658C-437E-8EC2-3A67AFC2D83B}"/>
              </a:ext>
            </a:extLst>
          </p:cNvPr>
          <p:cNvCxnSpPr>
            <a:cxnSpLocks/>
            <a:stCxn id="24" idx="3"/>
            <a:endCxn id="7" idx="2"/>
          </p:cNvCxnSpPr>
          <p:nvPr/>
        </p:nvCxnSpPr>
        <p:spPr bwMode="auto">
          <a:xfrm flipV="1">
            <a:off x="3529870" y="1307907"/>
            <a:ext cx="649713" cy="3114824"/>
          </a:xfrm>
          <a:prstGeom prst="curvedConnector2">
            <a:avLst/>
          </a:prstGeom>
          <a:solidFill>
            <a:schemeClr val="accent1"/>
          </a:solidFill>
          <a:ln w="571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6740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1D4449-100F-0365-6248-4A6F8DB2A098}"/>
              </a:ext>
            </a:extLst>
          </p:cNvPr>
          <p:cNvSpPr>
            <a:spLocks noGrp="1"/>
          </p:cNvSpPr>
          <p:nvPr>
            <p:ph idx="1"/>
          </p:nvPr>
        </p:nvSpPr>
        <p:spPr>
          <a:xfrm>
            <a:off x="4038600" y="1219200"/>
            <a:ext cx="4495800" cy="1153160"/>
          </a:xfrm>
        </p:spPr>
        <p:txBody>
          <a:bodyPr/>
          <a:lstStyle/>
          <a:p>
            <a:r>
              <a:rPr lang="zh-CN" altLang="en-US" sz="1800" dirty="0"/>
              <a:t>获取足够的</a:t>
            </a:r>
            <a:r>
              <a:rPr lang="en-US" altLang="zh-CN" sz="1800" dirty="0"/>
              <a:t>prompt</a:t>
            </a:r>
          </a:p>
          <a:p>
            <a:r>
              <a:rPr lang="en-US" altLang="zh-CN" sz="1800" dirty="0">
                <a:solidFill>
                  <a:srgbClr val="C00000"/>
                </a:solidFill>
              </a:rPr>
              <a:t>Prompt</a:t>
            </a:r>
            <a:r>
              <a:rPr lang="zh-CN" altLang="en-US" sz="1800" dirty="0">
                <a:solidFill>
                  <a:srgbClr val="C00000"/>
                </a:solidFill>
              </a:rPr>
              <a:t>从哪里来？ </a:t>
            </a:r>
          </a:p>
        </p:txBody>
      </p:sp>
      <p:sp>
        <p:nvSpPr>
          <p:cNvPr id="3" name="标题 2">
            <a:extLst>
              <a:ext uri="{FF2B5EF4-FFF2-40B4-BE49-F238E27FC236}">
                <a16:creationId xmlns:a16="http://schemas.microsoft.com/office/drawing/2014/main" id="{73FD023E-2AA9-B0BD-9571-228EB0BBB69E}"/>
              </a:ext>
            </a:extLst>
          </p:cNvPr>
          <p:cNvSpPr>
            <a:spLocks noGrp="1"/>
          </p:cNvSpPr>
          <p:nvPr>
            <p:ph type="title"/>
          </p:nvPr>
        </p:nvSpPr>
        <p:spPr/>
        <p:txBody>
          <a:bodyPr/>
          <a:lstStyle/>
          <a:p>
            <a:r>
              <a:rPr lang="en-US" altLang="zh-CN" dirty="0"/>
              <a:t>SFT</a:t>
            </a:r>
            <a:r>
              <a:rPr lang="zh-CN" altLang="en-US" dirty="0"/>
              <a:t>数据准备：人工构造多样的问题（</a:t>
            </a:r>
            <a:r>
              <a:rPr lang="en-US" altLang="zh-CN" dirty="0"/>
              <a:t>prompt</a:t>
            </a:r>
            <a:r>
              <a:rPr lang="zh-CN" altLang="en-US" dirty="0"/>
              <a:t>）集</a:t>
            </a:r>
          </a:p>
        </p:txBody>
      </p:sp>
      <p:pic>
        <p:nvPicPr>
          <p:cNvPr id="5" name="图片 4">
            <a:extLst>
              <a:ext uri="{FF2B5EF4-FFF2-40B4-BE49-F238E27FC236}">
                <a16:creationId xmlns:a16="http://schemas.microsoft.com/office/drawing/2014/main" id="{78D9603D-B58C-A048-BF40-AADE936EEF33}"/>
              </a:ext>
            </a:extLst>
          </p:cNvPr>
          <p:cNvPicPr>
            <a:picLocks noChangeAspect="1"/>
          </p:cNvPicPr>
          <p:nvPr/>
        </p:nvPicPr>
        <p:blipFill rotWithShape="1">
          <a:blip r:embed="rId2"/>
          <a:srcRect t="4894"/>
          <a:stretch/>
        </p:blipFill>
        <p:spPr>
          <a:xfrm>
            <a:off x="0" y="980902"/>
            <a:ext cx="3725774" cy="5471807"/>
          </a:xfrm>
          <a:prstGeom prst="rect">
            <a:avLst/>
          </a:prstGeom>
        </p:spPr>
      </p:pic>
      <p:sp>
        <p:nvSpPr>
          <p:cNvPr id="6" name="矩形 5">
            <a:extLst>
              <a:ext uri="{FF2B5EF4-FFF2-40B4-BE49-F238E27FC236}">
                <a16:creationId xmlns:a16="http://schemas.microsoft.com/office/drawing/2014/main" id="{5918E611-51DC-66C7-E887-04D130E269DF}"/>
              </a:ext>
            </a:extLst>
          </p:cNvPr>
          <p:cNvSpPr/>
          <p:nvPr/>
        </p:nvSpPr>
        <p:spPr bwMode="auto">
          <a:xfrm>
            <a:off x="234086" y="2890514"/>
            <a:ext cx="3491688" cy="3438847"/>
          </a:xfrm>
          <a:prstGeom prst="rect">
            <a:avLst/>
          </a:prstGeom>
          <a:solidFill>
            <a:srgbClr val="FFFFFF">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 name="文本框 6">
            <a:extLst>
              <a:ext uri="{FF2B5EF4-FFF2-40B4-BE49-F238E27FC236}">
                <a16:creationId xmlns:a16="http://schemas.microsoft.com/office/drawing/2014/main" id="{9586791D-B915-1FC4-CF36-34034F6B8E3B}"/>
              </a:ext>
            </a:extLst>
          </p:cNvPr>
          <p:cNvSpPr txBox="1"/>
          <p:nvPr/>
        </p:nvSpPr>
        <p:spPr>
          <a:xfrm>
            <a:off x="114300" y="6329361"/>
            <a:ext cx="9398289"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Ouyang L, et al. Training language models to follow instructions with human feedback. </a:t>
            </a:r>
            <a:r>
              <a:rPr kumimoji="1" lang="en-US" altLang="zh-CN" sz="14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NeurIPS 2022</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t>
            </a:r>
            <a:endParaRPr kumimoji="1" lang="zh-CN" alt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4805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4AB2C-8CC0-25D4-7F55-CB076BC0A094}"/>
            </a:ext>
          </a:extLst>
        </p:cNvPr>
        <p:cNvGrpSpPr/>
        <p:nvPr/>
      </p:nvGrpSpPr>
      <p:grpSpPr>
        <a:xfrm>
          <a:off x="0" y="0"/>
          <a:ext cx="0" cy="0"/>
          <a:chOff x="0" y="0"/>
          <a:chExt cx="0" cy="0"/>
        </a:xfrm>
      </p:grpSpPr>
      <p:sp>
        <p:nvSpPr>
          <p:cNvPr id="11" name="爆炸形: 14 pt  10">
            <a:extLst>
              <a:ext uri="{FF2B5EF4-FFF2-40B4-BE49-F238E27FC236}">
                <a16:creationId xmlns:a16="http://schemas.microsoft.com/office/drawing/2014/main" id="{ED06FDCB-5D6A-4934-9C86-D35E4ACD0CB6}"/>
              </a:ext>
            </a:extLst>
          </p:cNvPr>
          <p:cNvSpPr/>
          <p:nvPr/>
        </p:nvSpPr>
        <p:spPr bwMode="auto">
          <a:xfrm rot="400714">
            <a:off x="4439743" y="1785379"/>
            <a:ext cx="4749338" cy="1846272"/>
          </a:xfrm>
          <a:prstGeom prst="irregularSeal2">
            <a:avLst/>
          </a:prstGeom>
          <a:solidFill>
            <a:srgbClr val="00CC99">
              <a:alpha val="6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8" name="图片 7">
            <a:extLst>
              <a:ext uri="{FF2B5EF4-FFF2-40B4-BE49-F238E27FC236}">
                <a16:creationId xmlns:a16="http://schemas.microsoft.com/office/drawing/2014/main" id="{FE9815DF-8F0B-4AED-81FC-70AF366F7206}"/>
              </a:ext>
            </a:extLst>
          </p:cNvPr>
          <p:cNvPicPr>
            <a:picLocks noChangeAspect="1"/>
          </p:cNvPicPr>
          <p:nvPr/>
        </p:nvPicPr>
        <p:blipFill rotWithShape="1">
          <a:blip r:embed="rId2"/>
          <a:srcRect t="4894"/>
          <a:stretch/>
        </p:blipFill>
        <p:spPr>
          <a:xfrm>
            <a:off x="0" y="980902"/>
            <a:ext cx="3725774" cy="5471807"/>
          </a:xfrm>
          <a:prstGeom prst="rect">
            <a:avLst/>
          </a:prstGeom>
        </p:spPr>
      </p:pic>
      <p:sp>
        <p:nvSpPr>
          <p:cNvPr id="2" name="内容占位符 1">
            <a:extLst>
              <a:ext uri="{FF2B5EF4-FFF2-40B4-BE49-F238E27FC236}">
                <a16:creationId xmlns:a16="http://schemas.microsoft.com/office/drawing/2014/main" id="{C33B7CBF-8F4D-986A-8733-8FA879E43657}"/>
              </a:ext>
            </a:extLst>
          </p:cNvPr>
          <p:cNvSpPr>
            <a:spLocks noGrp="1"/>
          </p:cNvSpPr>
          <p:nvPr>
            <p:ph idx="1"/>
          </p:nvPr>
        </p:nvSpPr>
        <p:spPr>
          <a:xfrm>
            <a:off x="4038600" y="1219199"/>
            <a:ext cx="4495800" cy="1091739"/>
          </a:xfrm>
        </p:spPr>
        <p:txBody>
          <a:bodyPr/>
          <a:lstStyle/>
          <a:p>
            <a:r>
              <a:rPr lang="zh-CN" altLang="en-US" sz="1800" dirty="0"/>
              <a:t>获取足够的</a:t>
            </a:r>
            <a:r>
              <a:rPr lang="en-US" altLang="zh-CN" sz="1800" dirty="0"/>
              <a:t>prompt</a:t>
            </a:r>
          </a:p>
          <a:p>
            <a:r>
              <a:rPr lang="en-US" altLang="zh-CN" sz="1800" dirty="0">
                <a:solidFill>
                  <a:srgbClr val="C00000"/>
                </a:solidFill>
              </a:rPr>
              <a:t>Prompt</a:t>
            </a:r>
            <a:r>
              <a:rPr lang="zh-CN" altLang="en-US" sz="1800" dirty="0">
                <a:solidFill>
                  <a:srgbClr val="C00000"/>
                </a:solidFill>
              </a:rPr>
              <a:t>从哪里来？</a:t>
            </a:r>
            <a:endParaRPr lang="en-US" altLang="zh-CN" sz="1800" dirty="0">
              <a:solidFill>
                <a:srgbClr val="C00000"/>
              </a:solidFill>
            </a:endParaRPr>
          </a:p>
          <a:p>
            <a:endParaRPr lang="en-US" altLang="zh-CN" sz="1800" dirty="0">
              <a:solidFill>
                <a:srgbClr val="C00000"/>
              </a:solidFill>
            </a:endParaRPr>
          </a:p>
          <a:p>
            <a:endParaRPr lang="en-US" altLang="zh-CN" sz="1800" b="1" dirty="0"/>
          </a:p>
        </p:txBody>
      </p:sp>
      <p:sp>
        <p:nvSpPr>
          <p:cNvPr id="3" name="标题 2">
            <a:extLst>
              <a:ext uri="{FF2B5EF4-FFF2-40B4-BE49-F238E27FC236}">
                <a16:creationId xmlns:a16="http://schemas.microsoft.com/office/drawing/2014/main" id="{544C66E1-2615-3D3D-B0D9-E3540EA1EEA4}"/>
              </a:ext>
            </a:extLst>
          </p:cNvPr>
          <p:cNvSpPr>
            <a:spLocks noGrp="1"/>
          </p:cNvSpPr>
          <p:nvPr>
            <p:ph type="title"/>
          </p:nvPr>
        </p:nvSpPr>
        <p:spPr/>
        <p:txBody>
          <a:bodyPr/>
          <a:lstStyle/>
          <a:p>
            <a:r>
              <a:rPr lang="en-US" altLang="zh-CN" dirty="0"/>
              <a:t>SFT</a:t>
            </a:r>
            <a:r>
              <a:rPr lang="zh-CN" altLang="en-US" dirty="0"/>
              <a:t>数据准备：人工构造多样的问题（</a:t>
            </a:r>
            <a:r>
              <a:rPr lang="en-US" altLang="zh-CN" dirty="0"/>
              <a:t>prompt</a:t>
            </a:r>
            <a:r>
              <a:rPr lang="zh-CN" altLang="en-US" dirty="0"/>
              <a:t>）集</a:t>
            </a:r>
          </a:p>
        </p:txBody>
      </p:sp>
      <p:sp>
        <p:nvSpPr>
          <p:cNvPr id="6" name="矩形 5">
            <a:extLst>
              <a:ext uri="{FF2B5EF4-FFF2-40B4-BE49-F238E27FC236}">
                <a16:creationId xmlns:a16="http://schemas.microsoft.com/office/drawing/2014/main" id="{418D4840-77C0-8532-67D5-6DBEE516A293}"/>
              </a:ext>
            </a:extLst>
          </p:cNvPr>
          <p:cNvSpPr/>
          <p:nvPr/>
        </p:nvSpPr>
        <p:spPr bwMode="auto">
          <a:xfrm>
            <a:off x="234086" y="2840182"/>
            <a:ext cx="3491688" cy="3612527"/>
          </a:xfrm>
          <a:prstGeom prst="rect">
            <a:avLst/>
          </a:prstGeom>
          <a:solidFill>
            <a:srgbClr val="FFFFFF">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 name="文本框 6">
            <a:extLst>
              <a:ext uri="{FF2B5EF4-FFF2-40B4-BE49-F238E27FC236}">
                <a16:creationId xmlns:a16="http://schemas.microsoft.com/office/drawing/2014/main" id="{F82FB2FF-014D-97F3-1C60-5EAFFE0628B4}"/>
              </a:ext>
            </a:extLst>
          </p:cNvPr>
          <p:cNvSpPr txBox="1"/>
          <p:nvPr/>
        </p:nvSpPr>
        <p:spPr>
          <a:xfrm>
            <a:off x="114300" y="6329361"/>
            <a:ext cx="9398289"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Ouyang L, et al. Training language models to follow instructions with human feedback. </a:t>
            </a:r>
            <a:r>
              <a:rPr kumimoji="1" lang="en-US" altLang="zh-CN" sz="14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NeurIPS2022</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t>
            </a:r>
            <a:endParaRPr kumimoji="1" lang="zh-CN" alt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
        <p:nvSpPr>
          <p:cNvPr id="9" name="文本框 8">
            <a:extLst>
              <a:ext uri="{FF2B5EF4-FFF2-40B4-BE49-F238E27FC236}">
                <a16:creationId xmlns:a16="http://schemas.microsoft.com/office/drawing/2014/main" id="{603DEA68-647C-42BE-B752-8661B61F6A35}"/>
              </a:ext>
            </a:extLst>
          </p:cNvPr>
          <p:cNvSpPr txBox="1"/>
          <p:nvPr/>
        </p:nvSpPr>
        <p:spPr>
          <a:xfrm>
            <a:off x="5590363" y="2477682"/>
            <a:ext cx="2448098" cy="461665"/>
          </a:xfrm>
          <a:prstGeom prst="rect">
            <a:avLst/>
          </a:prstGeom>
          <a:noFill/>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全靠人工标注！</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D22AC68-91A9-4F33-A49B-1759724DA85C}"/>
              </a:ext>
            </a:extLst>
          </p:cNvPr>
          <p:cNvSpPr txBox="1"/>
          <p:nvPr/>
        </p:nvSpPr>
        <p:spPr>
          <a:xfrm>
            <a:off x="4221034" y="3588318"/>
            <a:ext cx="4757650" cy="1200329"/>
          </a:xfrm>
          <a:prstGeom prst="rect">
            <a:avLst/>
          </a:prstGeom>
          <a:noFill/>
        </p:spPr>
        <p:txBody>
          <a:bodyPr wrap="square">
            <a:spAutoFit/>
          </a:bodyPr>
          <a:lstStyle/>
          <a:p>
            <a:r>
              <a:rPr lang="en-US" altLang="zh-CN" sz="1800" dirty="0" err="1">
                <a:latin typeface="微软雅黑" panose="020B0503020204020204" pitchFamily="34" charset="-122"/>
                <a:ea typeface="微软雅黑" panose="020B0503020204020204" pitchFamily="34" charset="-122"/>
              </a:rPr>
              <a:t>instructGPT</a:t>
            </a:r>
            <a:r>
              <a:rPr lang="zh-CN" altLang="en-US" sz="1800" dirty="0">
                <a:latin typeface="微软雅黑" panose="020B0503020204020204" pitchFamily="34" charset="-122"/>
                <a:ea typeface="微软雅黑" panose="020B0503020204020204" pitchFamily="34" charset="-122"/>
              </a:rPr>
              <a:t>（也就是</a:t>
            </a:r>
            <a:r>
              <a:rPr lang="en-US" altLang="zh-CN" sz="1800" dirty="0">
                <a:latin typeface="微软雅黑" panose="020B0503020204020204" pitchFamily="34" charset="-122"/>
                <a:ea typeface="微软雅黑" panose="020B0503020204020204" pitchFamily="34" charset="-122"/>
              </a:rPr>
              <a:t>GPT3.5</a:t>
            </a:r>
            <a:r>
              <a:rPr lang="zh-CN" altLang="en-US" sz="1800" dirty="0">
                <a:latin typeface="微软雅黑" panose="020B0503020204020204" pitchFamily="34" charset="-122"/>
                <a:ea typeface="微软雅黑" panose="020B0503020204020204" pitchFamily="34" charset="-122"/>
              </a:rPr>
              <a:t>）依靠专门聘请的标注人员人工撰写问题和收集用户数据，收集了</a:t>
            </a:r>
            <a:r>
              <a:rPr lang="en-US" altLang="zh-CN" sz="1800" dirty="0">
                <a:latin typeface="微软雅黑" panose="020B0503020204020204" pitchFamily="34" charset="-122"/>
                <a:ea typeface="微软雅黑" panose="020B0503020204020204" pitchFamily="34" charset="-122"/>
              </a:rPr>
              <a:t>11295</a:t>
            </a:r>
            <a:r>
              <a:rPr lang="zh-CN" altLang="en-US" sz="1800" dirty="0">
                <a:latin typeface="微软雅黑" panose="020B0503020204020204" pitchFamily="34" charset="-122"/>
                <a:ea typeface="微软雅黑" panose="020B0503020204020204" pitchFamily="34" charset="-122"/>
              </a:rPr>
              <a:t>条各式各样的问题，构成了</a:t>
            </a:r>
            <a:r>
              <a:rPr lang="en-US" altLang="zh-CN" sz="1800" dirty="0">
                <a:latin typeface="微软雅黑" panose="020B0503020204020204" pitchFamily="34" charset="-122"/>
                <a:ea typeface="微软雅黑" panose="020B0503020204020204" pitchFamily="34" charset="-122"/>
              </a:rPr>
              <a:t>prompt</a:t>
            </a:r>
            <a:r>
              <a:rPr lang="zh-CN" altLang="en-US" sz="1800" dirty="0">
                <a:latin typeface="微软雅黑" panose="020B0503020204020204" pitchFamily="34" charset="-122"/>
                <a:ea typeface="微软雅黑" panose="020B0503020204020204" pitchFamily="34" charset="-122"/>
              </a:rPr>
              <a:t>数据集。</a:t>
            </a:r>
            <a:endParaRPr lang="en-US" altLang="zh-CN" sz="18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C34A787-81B2-4F96-BA70-38075E373A00}"/>
              </a:ext>
            </a:extLst>
          </p:cNvPr>
          <p:cNvSpPr txBox="1"/>
          <p:nvPr/>
        </p:nvSpPr>
        <p:spPr>
          <a:xfrm>
            <a:off x="5266167" y="4820340"/>
            <a:ext cx="2957891" cy="1477328"/>
          </a:xfrm>
          <a:prstGeom prst="rect">
            <a:avLst/>
          </a:prstGeom>
          <a:noFill/>
        </p:spPr>
        <p:txBody>
          <a:bodyPr wrap="square">
            <a:spAutoFit/>
          </a:bodyPr>
          <a:lstStyle/>
          <a:p>
            <a:pPr marL="285750" indent="-285750">
              <a:buFont typeface="Arial" panose="020B0604020202020204" pitchFamily="34" charset="0"/>
              <a:buChar char="•"/>
            </a:pPr>
            <a:r>
              <a:rPr lang="zh-CN" altLang="en-US" sz="1800" dirty="0">
                <a:solidFill>
                  <a:srgbClr val="00B050"/>
                </a:solidFill>
                <a:latin typeface="微软雅黑" panose="020B0503020204020204" pitchFamily="34" charset="-122"/>
                <a:ea typeface="微软雅黑" panose="020B0503020204020204" pitchFamily="34" charset="-122"/>
              </a:rPr>
              <a:t>问答</a:t>
            </a:r>
            <a:endParaRPr lang="en-US" altLang="zh-CN" sz="1800" dirty="0">
              <a:solidFill>
                <a:srgbClr val="00B05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solidFill>
                  <a:srgbClr val="00B050"/>
                </a:solidFill>
                <a:latin typeface="微软雅黑" panose="020B0503020204020204" pitchFamily="34" charset="-122"/>
                <a:ea typeface="微软雅黑" panose="020B0503020204020204" pitchFamily="34" charset="-122"/>
              </a:rPr>
              <a:t>多轮对话</a:t>
            </a:r>
            <a:endParaRPr lang="en-US" altLang="zh-CN" sz="1800" dirty="0">
              <a:solidFill>
                <a:srgbClr val="00B05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800" dirty="0">
                <a:solidFill>
                  <a:srgbClr val="00B050"/>
                </a:solidFill>
                <a:latin typeface="微软雅黑" panose="020B0503020204020204" pitchFamily="34" charset="-122"/>
                <a:ea typeface="微软雅黑" panose="020B0503020204020204" pitchFamily="34" charset="-122"/>
              </a:rPr>
              <a:t>Few-shot</a:t>
            </a:r>
            <a:r>
              <a:rPr lang="zh-CN" altLang="en-US" sz="1800" dirty="0">
                <a:solidFill>
                  <a:srgbClr val="00B050"/>
                </a:solidFill>
                <a:latin typeface="微软雅黑" panose="020B0503020204020204" pitchFamily="34" charset="-122"/>
                <a:ea typeface="微软雅黑" panose="020B0503020204020204" pitchFamily="34" charset="-122"/>
              </a:rPr>
              <a:t>的样例模仿</a:t>
            </a:r>
            <a:endParaRPr lang="en-US" altLang="zh-CN" sz="1800" dirty="0">
              <a:solidFill>
                <a:srgbClr val="00B05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solidFill>
                  <a:srgbClr val="00B050"/>
                </a:solidFill>
                <a:latin typeface="微软雅黑" panose="020B0503020204020204" pitchFamily="34" charset="-122"/>
                <a:ea typeface="微软雅黑" panose="020B0503020204020204" pitchFamily="34" charset="-122"/>
              </a:rPr>
              <a:t>对给定的文本提问</a:t>
            </a:r>
            <a:endParaRPr lang="en-US" altLang="zh-CN" sz="1800" dirty="0">
              <a:solidFill>
                <a:srgbClr val="00B05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800" dirty="0">
                <a:solidFill>
                  <a:srgbClr val="00B050"/>
                </a:solidFill>
                <a:latin typeface="微软雅黑" panose="020B0503020204020204" pitchFamily="34" charset="-122"/>
                <a:ea typeface="微软雅黑" panose="020B0503020204020204" pitchFamily="34" charset="-122"/>
              </a:rPr>
              <a:t>……</a:t>
            </a:r>
            <a:endParaRPr lang="en-US" altLang="zh-CN" sz="1600"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308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7B9B-8ECD-0B6D-156A-68304C43964A}"/>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3D86533C-1433-4DA4-B956-C7E8412CD582}"/>
              </a:ext>
            </a:extLst>
          </p:cNvPr>
          <p:cNvPicPr>
            <a:picLocks noChangeAspect="1"/>
          </p:cNvPicPr>
          <p:nvPr/>
        </p:nvPicPr>
        <p:blipFill rotWithShape="1">
          <a:blip r:embed="rId2"/>
          <a:srcRect t="4894"/>
          <a:stretch/>
        </p:blipFill>
        <p:spPr>
          <a:xfrm>
            <a:off x="0" y="980902"/>
            <a:ext cx="3725774" cy="5471807"/>
          </a:xfrm>
          <a:prstGeom prst="rect">
            <a:avLst/>
          </a:prstGeom>
        </p:spPr>
      </p:pic>
      <p:sp>
        <p:nvSpPr>
          <p:cNvPr id="2" name="内容占位符 1">
            <a:extLst>
              <a:ext uri="{FF2B5EF4-FFF2-40B4-BE49-F238E27FC236}">
                <a16:creationId xmlns:a16="http://schemas.microsoft.com/office/drawing/2014/main" id="{F7685564-2FE4-F704-DD45-BC3143CCDF21}"/>
              </a:ext>
            </a:extLst>
          </p:cNvPr>
          <p:cNvSpPr>
            <a:spLocks noGrp="1"/>
          </p:cNvSpPr>
          <p:nvPr>
            <p:ph idx="1"/>
          </p:nvPr>
        </p:nvSpPr>
        <p:spPr>
          <a:xfrm>
            <a:off x="4214613" y="980902"/>
            <a:ext cx="4750675" cy="1102822"/>
          </a:xfrm>
        </p:spPr>
        <p:txBody>
          <a:bodyPr/>
          <a:lstStyle/>
          <a:p>
            <a:r>
              <a:rPr lang="en-US" altLang="zh-CN" sz="1800" b="0" dirty="0" err="1"/>
              <a:t>instructGPT</a:t>
            </a:r>
            <a:r>
              <a:rPr lang="zh-CN" altLang="en-US" sz="1800" b="0" dirty="0"/>
              <a:t>的方案是专门聘请问题所涉及专业的从业人员作为数据标注人员，手动对收集到的</a:t>
            </a:r>
            <a:r>
              <a:rPr lang="en-US" altLang="zh-CN" sz="1800" b="0" dirty="0"/>
              <a:t>prompt</a:t>
            </a:r>
            <a:r>
              <a:rPr lang="zh-CN" altLang="en-US" sz="1800" b="0" dirty="0"/>
              <a:t>做出高质量回答</a:t>
            </a:r>
            <a:endParaRPr lang="en-US" altLang="zh-CN" sz="1800" b="0" dirty="0"/>
          </a:p>
          <a:p>
            <a:pPr marL="0" indent="0">
              <a:buNone/>
            </a:pPr>
            <a:endParaRPr lang="en-US" altLang="zh-CN" sz="1800" dirty="0"/>
          </a:p>
        </p:txBody>
      </p:sp>
      <p:sp>
        <p:nvSpPr>
          <p:cNvPr id="3" name="标题 2">
            <a:extLst>
              <a:ext uri="{FF2B5EF4-FFF2-40B4-BE49-F238E27FC236}">
                <a16:creationId xmlns:a16="http://schemas.microsoft.com/office/drawing/2014/main" id="{F51752EB-4018-E0A3-6FC6-2F81FB7DD48D}"/>
              </a:ext>
            </a:extLst>
          </p:cNvPr>
          <p:cNvSpPr>
            <a:spLocks noGrp="1"/>
          </p:cNvSpPr>
          <p:nvPr>
            <p:ph type="title"/>
          </p:nvPr>
        </p:nvSpPr>
        <p:spPr/>
        <p:txBody>
          <a:bodyPr/>
          <a:lstStyle/>
          <a:p>
            <a:r>
              <a:rPr lang="en-US" altLang="zh-CN" dirty="0"/>
              <a:t>SFT</a:t>
            </a:r>
            <a:r>
              <a:rPr lang="zh-CN" altLang="en-US" dirty="0"/>
              <a:t>数据准备：人工撰写各种问题的答案</a:t>
            </a:r>
          </a:p>
        </p:txBody>
      </p:sp>
      <p:sp>
        <p:nvSpPr>
          <p:cNvPr id="6" name="矩形 5">
            <a:extLst>
              <a:ext uri="{FF2B5EF4-FFF2-40B4-BE49-F238E27FC236}">
                <a16:creationId xmlns:a16="http://schemas.microsoft.com/office/drawing/2014/main" id="{BF0CFE39-87D6-4A83-9C51-5586DA6799BA}"/>
              </a:ext>
            </a:extLst>
          </p:cNvPr>
          <p:cNvSpPr/>
          <p:nvPr/>
        </p:nvSpPr>
        <p:spPr bwMode="auto">
          <a:xfrm>
            <a:off x="117043" y="1730319"/>
            <a:ext cx="3491688" cy="1497790"/>
          </a:xfrm>
          <a:prstGeom prst="rect">
            <a:avLst/>
          </a:prstGeom>
          <a:solidFill>
            <a:srgbClr val="FFFFFF">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 name="文本框 6">
            <a:extLst>
              <a:ext uri="{FF2B5EF4-FFF2-40B4-BE49-F238E27FC236}">
                <a16:creationId xmlns:a16="http://schemas.microsoft.com/office/drawing/2014/main" id="{796851D5-585E-74F5-1DF0-05B62B822ECB}"/>
              </a:ext>
            </a:extLst>
          </p:cNvPr>
          <p:cNvSpPr txBox="1"/>
          <p:nvPr/>
        </p:nvSpPr>
        <p:spPr>
          <a:xfrm>
            <a:off x="114300" y="6329361"/>
            <a:ext cx="9398289"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Ouyang L, et </a:t>
            </a:r>
            <a:r>
              <a:rPr kumimoji="1" lang="en-US" altLang="zh-CN" sz="1400" b="0" i="0" u="none" strike="noStrike" kern="1200" cap="none" spc="0" normalizeH="0" baseline="0" noProof="0" dirty="0" err="1">
                <a:ln>
                  <a:noFill/>
                </a:ln>
                <a:solidFill>
                  <a:srgbClr val="808080"/>
                </a:solidFill>
                <a:effectLst/>
                <a:uLnTx/>
                <a:uFillTx/>
                <a:latin typeface="Arial" panose="020B0604020202020204" pitchFamily="34" charset="0"/>
                <a:ea typeface="ＭＳ Ｐゴシック" panose="020B0600070205080204" pitchFamily="34" charset="-128"/>
                <a:cs typeface="+mn-cs"/>
              </a:rPr>
              <a:t>al.Training</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 language models to follow instructions with human feedback. </a:t>
            </a:r>
            <a:r>
              <a:rPr kumimoji="1" lang="en-US" altLang="zh-CN" sz="14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NeurIPS2022</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t>
            </a:r>
            <a:endParaRPr kumimoji="1" lang="zh-CN" alt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
        <p:nvSpPr>
          <p:cNvPr id="4" name="矩形 3">
            <a:extLst>
              <a:ext uri="{FF2B5EF4-FFF2-40B4-BE49-F238E27FC236}">
                <a16:creationId xmlns:a16="http://schemas.microsoft.com/office/drawing/2014/main" id="{F68948F0-3FCF-BF8B-2DBC-8AC3B92247EC}"/>
              </a:ext>
            </a:extLst>
          </p:cNvPr>
          <p:cNvSpPr/>
          <p:nvPr/>
        </p:nvSpPr>
        <p:spPr bwMode="auto">
          <a:xfrm>
            <a:off x="313334" y="4565074"/>
            <a:ext cx="3491688" cy="1821096"/>
          </a:xfrm>
          <a:prstGeom prst="rect">
            <a:avLst/>
          </a:prstGeom>
          <a:solidFill>
            <a:srgbClr val="FFFFFF">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10" name="文本框 9">
            <a:extLst>
              <a:ext uri="{FF2B5EF4-FFF2-40B4-BE49-F238E27FC236}">
                <a16:creationId xmlns:a16="http://schemas.microsoft.com/office/drawing/2014/main" id="{5E63B88C-B0BF-40BA-9784-95843E7665B3}"/>
              </a:ext>
            </a:extLst>
          </p:cNvPr>
          <p:cNvSpPr txBox="1"/>
          <p:nvPr/>
        </p:nvSpPr>
        <p:spPr>
          <a:xfrm>
            <a:off x="5221893" y="5759466"/>
            <a:ext cx="2662020" cy="461665"/>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数据收集成本极高</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LabelU：一个基于网页的开源数据标注平台，支持多种数据类型的标注">
            <a:extLst>
              <a:ext uri="{FF2B5EF4-FFF2-40B4-BE49-F238E27FC236}">
                <a16:creationId xmlns:a16="http://schemas.microsoft.com/office/drawing/2014/main" id="{CE6033BE-4376-4601-B594-B5E4A516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817" y="2218805"/>
            <a:ext cx="1952738" cy="1102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谁能训练人工智能？">
            <a:extLst>
              <a:ext uri="{FF2B5EF4-FFF2-40B4-BE49-F238E27FC236}">
                <a16:creationId xmlns:a16="http://schemas.microsoft.com/office/drawing/2014/main" id="{B247478A-9230-4F5F-8A7B-83FA29E15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817" y="3372393"/>
            <a:ext cx="1970261" cy="131213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6C08C94-491F-4C3C-8A09-CB4032BC5137}"/>
              </a:ext>
            </a:extLst>
          </p:cNvPr>
          <p:cNvSpPr txBox="1"/>
          <p:nvPr/>
        </p:nvSpPr>
        <p:spPr>
          <a:xfrm>
            <a:off x="3922065" y="4722125"/>
            <a:ext cx="1808840"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过去的数据标注</a:t>
            </a:r>
            <a:endParaRPr lang="en-US" altLang="zh-CN" sz="18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40C4BBB-F078-481E-8B90-990459E607AD}"/>
              </a:ext>
            </a:extLst>
          </p:cNvPr>
          <p:cNvSpPr txBox="1"/>
          <p:nvPr/>
        </p:nvSpPr>
        <p:spPr>
          <a:xfrm>
            <a:off x="6960718" y="4943734"/>
            <a:ext cx="1808840"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LLM</a:t>
            </a:r>
            <a:r>
              <a:rPr lang="zh-CN" altLang="en-US" sz="1800" dirty="0">
                <a:latin typeface="微软雅黑" panose="020B0503020204020204" pitchFamily="34" charset="-122"/>
                <a:ea typeface="微软雅黑" panose="020B0503020204020204" pitchFamily="34" charset="-122"/>
              </a:rPr>
              <a:t>的数据标注</a:t>
            </a:r>
            <a:endParaRPr lang="en-US" altLang="zh-CN" sz="1800" dirty="0">
              <a:latin typeface="微软雅黑" panose="020B0503020204020204" pitchFamily="34" charset="-122"/>
              <a:ea typeface="微软雅黑" panose="020B0503020204020204" pitchFamily="34" charset="-122"/>
            </a:endParaRPr>
          </a:p>
        </p:txBody>
      </p:sp>
      <p:sp>
        <p:nvSpPr>
          <p:cNvPr id="11" name="AutoShape 6" descr="Doctor free icons designed by Icon Pond">
            <a:extLst>
              <a:ext uri="{FF2B5EF4-FFF2-40B4-BE49-F238E27FC236}">
                <a16:creationId xmlns:a16="http://schemas.microsoft.com/office/drawing/2014/main" id="{13C418ED-8B8A-4607-8990-8218CE8BB95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D3118B76-4D56-4525-B59C-4443F88DA0DF}"/>
              </a:ext>
            </a:extLst>
          </p:cNvPr>
          <p:cNvPicPr>
            <a:picLocks noChangeAspect="1"/>
          </p:cNvPicPr>
          <p:nvPr/>
        </p:nvPicPr>
        <p:blipFill>
          <a:blip r:embed="rId5"/>
          <a:stretch>
            <a:fillRect/>
          </a:stretch>
        </p:blipFill>
        <p:spPr>
          <a:xfrm>
            <a:off x="7883913" y="2068152"/>
            <a:ext cx="986388" cy="933750"/>
          </a:xfrm>
          <a:prstGeom prst="rect">
            <a:avLst/>
          </a:prstGeom>
        </p:spPr>
      </p:pic>
      <p:sp>
        <p:nvSpPr>
          <p:cNvPr id="21" name="文本框 20">
            <a:extLst>
              <a:ext uri="{FF2B5EF4-FFF2-40B4-BE49-F238E27FC236}">
                <a16:creationId xmlns:a16="http://schemas.microsoft.com/office/drawing/2014/main" id="{18A9F5F4-4595-4138-ADF2-BFB57B2AE1CC}"/>
              </a:ext>
            </a:extLst>
          </p:cNvPr>
          <p:cNvSpPr txBox="1"/>
          <p:nvPr/>
        </p:nvSpPr>
        <p:spPr>
          <a:xfrm>
            <a:off x="8052295" y="2952295"/>
            <a:ext cx="649624"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医生</a:t>
            </a:r>
            <a:endParaRPr lang="en-US" altLang="zh-CN" sz="18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51681EDB-D50F-4D82-9159-0015E786C2AB}"/>
              </a:ext>
            </a:extLst>
          </p:cNvPr>
          <p:cNvPicPr>
            <a:picLocks noChangeAspect="1"/>
          </p:cNvPicPr>
          <p:nvPr/>
        </p:nvPicPr>
        <p:blipFill>
          <a:blip r:embed="rId6"/>
          <a:stretch>
            <a:fillRect/>
          </a:stretch>
        </p:blipFill>
        <p:spPr>
          <a:xfrm>
            <a:off x="6894065" y="2066511"/>
            <a:ext cx="872805" cy="981289"/>
          </a:xfrm>
          <a:prstGeom prst="rect">
            <a:avLst/>
          </a:prstGeom>
        </p:spPr>
      </p:pic>
      <p:sp>
        <p:nvSpPr>
          <p:cNvPr id="24" name="文本框 23">
            <a:extLst>
              <a:ext uri="{FF2B5EF4-FFF2-40B4-BE49-F238E27FC236}">
                <a16:creationId xmlns:a16="http://schemas.microsoft.com/office/drawing/2014/main" id="{9ED9C41F-1490-4A88-AA21-8E38FCC1AE35}"/>
              </a:ext>
            </a:extLst>
          </p:cNvPr>
          <p:cNvSpPr txBox="1"/>
          <p:nvPr/>
        </p:nvSpPr>
        <p:spPr>
          <a:xfrm>
            <a:off x="6894065" y="2984667"/>
            <a:ext cx="869345"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科学家</a:t>
            </a:r>
            <a:endParaRPr lang="en-US" altLang="zh-CN" sz="1800"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E7ADB6E8-24A2-427A-88F9-520C56016517}"/>
              </a:ext>
            </a:extLst>
          </p:cNvPr>
          <p:cNvPicPr>
            <a:picLocks noChangeAspect="1"/>
          </p:cNvPicPr>
          <p:nvPr/>
        </p:nvPicPr>
        <p:blipFill>
          <a:blip r:embed="rId7"/>
          <a:stretch>
            <a:fillRect/>
          </a:stretch>
        </p:blipFill>
        <p:spPr>
          <a:xfrm>
            <a:off x="7926806" y="3411254"/>
            <a:ext cx="943495" cy="1021256"/>
          </a:xfrm>
          <a:prstGeom prst="rect">
            <a:avLst/>
          </a:prstGeom>
        </p:spPr>
      </p:pic>
      <p:sp>
        <p:nvSpPr>
          <p:cNvPr id="27" name="文本框 26">
            <a:extLst>
              <a:ext uri="{FF2B5EF4-FFF2-40B4-BE49-F238E27FC236}">
                <a16:creationId xmlns:a16="http://schemas.microsoft.com/office/drawing/2014/main" id="{42E5B621-E87A-43E9-B913-64ED6974AE1D}"/>
              </a:ext>
            </a:extLst>
          </p:cNvPr>
          <p:cNvSpPr txBox="1"/>
          <p:nvPr/>
        </p:nvSpPr>
        <p:spPr>
          <a:xfrm>
            <a:off x="7865138" y="4402320"/>
            <a:ext cx="1100151"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社会学家</a:t>
            </a:r>
            <a:endParaRPr lang="en-US" altLang="zh-CN" sz="1800"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F55083BC-5FE3-422F-986C-7B5367188505}"/>
              </a:ext>
            </a:extLst>
          </p:cNvPr>
          <p:cNvPicPr>
            <a:picLocks noChangeAspect="1"/>
          </p:cNvPicPr>
          <p:nvPr/>
        </p:nvPicPr>
        <p:blipFill>
          <a:blip r:embed="rId8"/>
          <a:stretch>
            <a:fillRect/>
          </a:stretch>
        </p:blipFill>
        <p:spPr>
          <a:xfrm>
            <a:off x="6533215" y="3463725"/>
            <a:ext cx="1230195" cy="887296"/>
          </a:xfrm>
          <a:prstGeom prst="rect">
            <a:avLst/>
          </a:prstGeom>
        </p:spPr>
      </p:pic>
      <p:sp>
        <p:nvSpPr>
          <p:cNvPr id="30" name="文本框 29">
            <a:extLst>
              <a:ext uri="{FF2B5EF4-FFF2-40B4-BE49-F238E27FC236}">
                <a16:creationId xmlns:a16="http://schemas.microsoft.com/office/drawing/2014/main" id="{090F888F-F58C-4ACC-A6E0-42F02250CB70}"/>
              </a:ext>
            </a:extLst>
          </p:cNvPr>
          <p:cNvSpPr txBox="1"/>
          <p:nvPr/>
        </p:nvSpPr>
        <p:spPr>
          <a:xfrm>
            <a:off x="6856083" y="4337351"/>
            <a:ext cx="869345"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律师</a:t>
            </a:r>
            <a:endParaRPr lang="en-US" altLang="zh-CN" sz="1800" dirty="0">
              <a:latin typeface="微软雅黑" panose="020B0503020204020204" pitchFamily="34" charset="-122"/>
              <a:ea typeface="微软雅黑" panose="020B0503020204020204" pitchFamily="34" charset="-122"/>
            </a:endParaRPr>
          </a:p>
        </p:txBody>
      </p:sp>
      <p:sp>
        <p:nvSpPr>
          <p:cNvPr id="28" name="箭头: 右 27">
            <a:extLst>
              <a:ext uri="{FF2B5EF4-FFF2-40B4-BE49-F238E27FC236}">
                <a16:creationId xmlns:a16="http://schemas.microsoft.com/office/drawing/2014/main" id="{1F0C156F-5F8C-43E6-940B-F240A2E957C9}"/>
              </a:ext>
            </a:extLst>
          </p:cNvPr>
          <p:cNvSpPr/>
          <p:nvPr/>
        </p:nvSpPr>
        <p:spPr bwMode="auto">
          <a:xfrm>
            <a:off x="5976474" y="2628878"/>
            <a:ext cx="413387" cy="16367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92971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lvl="1"/>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23F8789E-CFA9-4AE5-9709-F6383007C135}"/>
              </a:ext>
            </a:extLst>
          </p:cNvPr>
          <p:cNvSpPr/>
          <p:nvPr/>
        </p:nvSpPr>
        <p:spPr bwMode="auto">
          <a:xfrm>
            <a:off x="395536" y="2981498"/>
            <a:ext cx="6264696" cy="2890156"/>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5" name="矩形 4">
            <a:extLst>
              <a:ext uri="{FF2B5EF4-FFF2-40B4-BE49-F238E27FC236}">
                <a16:creationId xmlns:a16="http://schemas.microsoft.com/office/drawing/2014/main" id="{718638D3-FBF7-4713-A62F-30F5E602220C}"/>
              </a:ext>
            </a:extLst>
          </p:cNvPr>
          <p:cNvSpPr/>
          <p:nvPr/>
        </p:nvSpPr>
        <p:spPr bwMode="auto">
          <a:xfrm>
            <a:off x="459745" y="1219200"/>
            <a:ext cx="6264696" cy="1346661"/>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38562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9BED-7D0C-995D-BB51-6028AB8B3F5A}"/>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8C275E7D-548A-487A-B510-6D7D15384787}"/>
              </a:ext>
            </a:extLst>
          </p:cNvPr>
          <p:cNvPicPr>
            <a:picLocks noChangeAspect="1"/>
          </p:cNvPicPr>
          <p:nvPr/>
        </p:nvPicPr>
        <p:blipFill rotWithShape="1">
          <a:blip r:embed="rId2"/>
          <a:srcRect t="4894"/>
          <a:stretch/>
        </p:blipFill>
        <p:spPr>
          <a:xfrm>
            <a:off x="0" y="980902"/>
            <a:ext cx="3725774" cy="5471807"/>
          </a:xfrm>
          <a:prstGeom prst="rect">
            <a:avLst/>
          </a:prstGeom>
        </p:spPr>
      </p:pic>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31920C03-4A21-D6E5-F6C1-962573F6FBCB}"/>
                  </a:ext>
                </a:extLst>
              </p:cNvPr>
              <p:cNvSpPr>
                <a:spLocks noGrp="1"/>
              </p:cNvSpPr>
              <p:nvPr>
                <p:ph idx="1"/>
              </p:nvPr>
            </p:nvSpPr>
            <p:spPr>
              <a:xfrm>
                <a:off x="4131733" y="2386067"/>
                <a:ext cx="4495800" cy="1958304"/>
              </a:xfrm>
            </p:spPr>
            <p:txBody>
              <a:bodyPr/>
              <a:lstStyle/>
              <a:p>
                <a:r>
                  <a:rPr lang="zh-CN" altLang="en-US" sz="1800" b="0" dirty="0"/>
                  <a:t>模型只对回答做</a:t>
                </a:r>
                <a:r>
                  <a:rPr lang="en-US" altLang="zh-CN" sz="1800" b="0" dirty="0"/>
                  <a:t>loss</a:t>
                </a:r>
                <a:r>
                  <a:rPr lang="zh-CN" altLang="en-US" sz="1800" b="0" dirty="0"/>
                  <a:t>，记指令为</a:t>
                </a:r>
                <a14:m>
                  <m:oMath xmlns:m="http://schemas.openxmlformats.org/officeDocument/2006/math">
                    <m:r>
                      <a:rPr lang="en-US" altLang="zh-CN" sz="1800" b="0" i="1" smtClean="0">
                        <a:solidFill>
                          <a:srgbClr val="0070C0"/>
                        </a:solidFill>
                        <a:latin typeface="Cambria Math" panose="02040503050406030204" pitchFamily="18" charset="0"/>
                      </a:rPr>
                      <m:t>𝑥</m:t>
                    </m:r>
                  </m:oMath>
                </a14:m>
                <a:r>
                  <a:rPr lang="zh-CN" altLang="en-US" sz="1800" b="0" dirty="0"/>
                  <a:t>，回答为</a:t>
                </a:r>
                <a14:m>
                  <m:oMath xmlns:m="http://schemas.openxmlformats.org/officeDocument/2006/math">
                    <m:r>
                      <a:rPr lang="en-US" altLang="zh-CN" sz="1800" b="0" i="1" smtClean="0">
                        <a:solidFill>
                          <a:srgbClr val="00B050"/>
                        </a:solidFill>
                        <a:latin typeface="Cambria Math" panose="02040503050406030204" pitchFamily="18" charset="0"/>
                      </a:rPr>
                      <m:t>𝑦</m:t>
                    </m:r>
                  </m:oMath>
                </a14:m>
                <a:r>
                  <a:rPr lang="zh-CN" altLang="en-US" sz="1800" b="0" dirty="0"/>
                  <a:t>，模型在</a:t>
                </a:r>
                <a:r>
                  <a:rPr lang="en-US" altLang="zh-CN" sz="1800" b="0" dirty="0"/>
                  <a:t>SFT</a:t>
                </a:r>
                <a:r>
                  <a:rPr lang="zh-CN" altLang="en-US" sz="1800" b="0" dirty="0"/>
                  <a:t>的</a:t>
                </a:r>
                <a:r>
                  <a:rPr lang="en-US" altLang="zh-CN" sz="1800" b="0" dirty="0"/>
                  <a:t>loss</a:t>
                </a:r>
                <a:r>
                  <a:rPr lang="zh-CN" altLang="en-US" sz="1800" b="0" dirty="0"/>
                  <a:t>为</a:t>
                </a:r>
                <a:endParaRPr lang="en-US" altLang="zh-CN" sz="1800" b="0" dirty="0"/>
              </a:p>
              <a:p>
                <a:pPr marL="0" indent="0">
                  <a:buNone/>
                </a:pPr>
                <a14:m>
                  <m:oMathPara xmlns:m="http://schemas.openxmlformats.org/officeDocument/2006/math">
                    <m:oMathParaPr>
                      <m:jc m:val="centerGroup"/>
                    </m:oMathParaPr>
                    <m:oMath xmlns:m="http://schemas.openxmlformats.org/officeDocument/2006/math">
                      <m:r>
                        <a:rPr lang="zh-CN" altLang="en-US" sz="1800" b="0" i="1" smtClean="0">
                          <a:latin typeface="Cambria Math" panose="02040503050406030204" pitchFamily="18" charset="0"/>
                        </a:rPr>
                        <m:t>ℒ</m:t>
                      </m:r>
                      <m:r>
                        <a:rPr lang="en-US" altLang="zh-CN" sz="1800" b="0" i="1" smtClean="0">
                          <a:latin typeface="Cambria Math" panose="02040503050406030204" pitchFamily="18" charset="0"/>
                        </a:rPr>
                        <m:t>=</m:t>
                      </m:r>
                      <m:nary>
                        <m:naryPr>
                          <m:chr m:val="∑"/>
                          <m:supHide m:val="on"/>
                          <m:ctrlPr>
                            <a:rPr lang="en-US" altLang="zh-CN" sz="1800" b="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𝑡</m:t>
                          </m:r>
                        </m:sub>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zh-CN" altLang="en-US" sz="1800" b="0" i="1" smtClean="0">
                                  <a:latin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𝑦</m:t>
                              </m:r>
                            </m:e>
                            <m:sub>
                              <m:r>
                                <a:rPr lang="en-US" altLang="zh-CN" sz="1800" b="0" i="1" smtClean="0">
                                  <a:solidFill>
                                    <a:srgbClr val="00B050"/>
                                  </a:solidFill>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solidFill>
                                <a:srgbClr val="2999FF"/>
                              </a:solidFill>
                              <a:latin typeface="Cambria Math" panose="02040503050406030204" pitchFamily="18" charset="0"/>
                            </a:rPr>
                            <m:t>𝑥</m:t>
                          </m:r>
                          <m:r>
                            <a:rPr lang="en-US" altLang="zh-CN" sz="1800" b="0" i="1" smtClean="0">
                              <a:latin typeface="Cambria Math" panose="02040503050406030204" pitchFamily="18" charset="0"/>
                            </a:rPr>
                            <m:t>,</m:t>
                          </m:r>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𝑦</m:t>
                              </m:r>
                            </m:e>
                            <m:sub>
                              <m:r>
                                <a:rPr lang="en-US" altLang="zh-CN" sz="1800" b="0" i="1" smtClean="0">
                                  <a:solidFill>
                                    <a:srgbClr val="00B050"/>
                                  </a:solidFill>
                                  <a:latin typeface="Cambria Math" panose="02040503050406030204" pitchFamily="18" charset="0"/>
                                </a:rPr>
                                <m:t>&lt;</m:t>
                              </m:r>
                              <m:r>
                                <a:rPr lang="en-US" altLang="zh-CN" sz="1800" b="0" i="1" smtClean="0">
                                  <a:solidFill>
                                    <a:srgbClr val="00B050"/>
                                  </a:solidFill>
                                  <a:latin typeface="Cambria Math" panose="02040503050406030204" pitchFamily="18" charset="0"/>
                                </a:rPr>
                                <m:t>𝑡</m:t>
                              </m:r>
                            </m:sub>
                          </m:sSub>
                          <m:r>
                            <a:rPr lang="en-US" altLang="zh-CN" sz="1800" b="0" i="1" smtClean="0">
                              <a:latin typeface="Cambria Math" panose="02040503050406030204" pitchFamily="18" charset="0"/>
                            </a:rPr>
                            <m:t>)</m:t>
                          </m:r>
                        </m:e>
                      </m:nary>
                    </m:oMath>
                  </m:oMathPara>
                </a14:m>
                <a:endParaRPr lang="en-US" altLang="zh-CN" sz="1800" b="0" dirty="0"/>
              </a:p>
              <a:p>
                <a:r>
                  <a:rPr lang="zh-CN" altLang="en-US" sz="1800" b="0" dirty="0"/>
                  <a:t>与预训练阶段不同，在模型</a:t>
                </a:r>
                <a:r>
                  <a:rPr lang="en-US" altLang="zh-CN" sz="1800" b="0" dirty="0"/>
                  <a:t>SFT</a:t>
                </a:r>
                <a:r>
                  <a:rPr lang="zh-CN" altLang="en-US" sz="1800" b="0" dirty="0"/>
                  <a:t>阶段，每条对话数据的长度天然不同。不会将数据处理成等长的数据段。</a:t>
                </a:r>
                <a:endParaRPr lang="en-US" altLang="zh-CN" sz="1800" b="0" dirty="0"/>
              </a:p>
              <a:p>
                <a:endParaRPr lang="en-US" altLang="zh-CN" sz="2000" dirty="0"/>
              </a:p>
            </p:txBody>
          </p:sp>
        </mc:Choice>
        <mc:Fallback>
          <p:sp>
            <p:nvSpPr>
              <p:cNvPr id="2" name="内容占位符 1">
                <a:extLst>
                  <a:ext uri="{FF2B5EF4-FFF2-40B4-BE49-F238E27FC236}">
                    <a16:creationId xmlns:a16="http://schemas.microsoft.com/office/drawing/2014/main" id="{31920C03-4A21-D6E5-F6C1-962573F6FBCB}"/>
                  </a:ext>
                </a:extLst>
              </p:cNvPr>
              <p:cNvSpPr>
                <a:spLocks noGrp="1" noRot="1" noChangeAspect="1" noMove="1" noResize="1" noEditPoints="1" noAdjustHandles="1" noChangeArrowheads="1" noChangeShapeType="1" noTextEdit="1"/>
              </p:cNvSpPr>
              <p:nvPr>
                <p:ph idx="1"/>
              </p:nvPr>
            </p:nvSpPr>
            <p:spPr>
              <a:xfrm>
                <a:off x="4131733" y="2386067"/>
                <a:ext cx="4495800" cy="1958304"/>
              </a:xfrm>
              <a:blipFill>
                <a:blip r:embed="rId3"/>
                <a:stretch>
                  <a:fillRect l="-1628" t="-4037" b="-1614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1806010-5CE2-273B-6AB4-255AB78447A8}"/>
              </a:ext>
            </a:extLst>
          </p:cNvPr>
          <p:cNvSpPr>
            <a:spLocks noGrp="1"/>
          </p:cNvSpPr>
          <p:nvPr>
            <p:ph type="title"/>
          </p:nvPr>
        </p:nvSpPr>
        <p:spPr/>
        <p:txBody>
          <a:bodyPr/>
          <a:lstStyle/>
          <a:p>
            <a:r>
              <a:rPr lang="en-US" altLang="zh-CN" dirty="0"/>
              <a:t>SFT</a:t>
            </a:r>
            <a:r>
              <a:rPr lang="zh-CN" altLang="en-US" dirty="0"/>
              <a:t>的训练方式</a:t>
            </a:r>
          </a:p>
        </p:txBody>
      </p:sp>
      <p:sp>
        <p:nvSpPr>
          <p:cNvPr id="6" name="矩形 5">
            <a:extLst>
              <a:ext uri="{FF2B5EF4-FFF2-40B4-BE49-F238E27FC236}">
                <a16:creationId xmlns:a16="http://schemas.microsoft.com/office/drawing/2014/main" id="{D0808178-36A7-E281-868B-0456768FFCC6}"/>
              </a:ext>
            </a:extLst>
          </p:cNvPr>
          <p:cNvSpPr/>
          <p:nvPr/>
        </p:nvSpPr>
        <p:spPr bwMode="auto">
          <a:xfrm>
            <a:off x="117043" y="1812705"/>
            <a:ext cx="3491688" cy="3105028"/>
          </a:xfrm>
          <a:prstGeom prst="rect">
            <a:avLst/>
          </a:prstGeom>
          <a:solidFill>
            <a:srgbClr val="FFFFFF">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 name="文本框 6">
            <a:extLst>
              <a:ext uri="{FF2B5EF4-FFF2-40B4-BE49-F238E27FC236}">
                <a16:creationId xmlns:a16="http://schemas.microsoft.com/office/drawing/2014/main" id="{5B5C83B8-188B-4461-5B14-72D35A88C008}"/>
              </a:ext>
            </a:extLst>
          </p:cNvPr>
          <p:cNvSpPr txBox="1"/>
          <p:nvPr/>
        </p:nvSpPr>
        <p:spPr>
          <a:xfrm>
            <a:off x="114300" y="6329361"/>
            <a:ext cx="9398289"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Ouyang L, et </a:t>
            </a:r>
            <a:r>
              <a:rPr kumimoji="1" lang="en-US" altLang="zh-CN" sz="1400" b="0" i="0" u="none" strike="noStrike" kern="1200" cap="none" spc="0" normalizeH="0" baseline="0" noProof="0" dirty="0" err="1">
                <a:ln>
                  <a:noFill/>
                </a:ln>
                <a:solidFill>
                  <a:srgbClr val="808080"/>
                </a:solidFill>
                <a:effectLst/>
                <a:uLnTx/>
                <a:uFillTx/>
                <a:latin typeface="Arial" panose="020B0604020202020204" pitchFamily="34" charset="0"/>
                <a:ea typeface="ＭＳ Ｐゴシック" panose="020B0600070205080204" pitchFamily="34" charset="-128"/>
                <a:cs typeface="+mn-cs"/>
              </a:rPr>
              <a:t>al.Training</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 language models to follow instructions with human feedback. </a:t>
            </a:r>
            <a:r>
              <a:rPr kumimoji="1" lang="en-US" altLang="zh-CN" sz="14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NeurIPS2022</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t>
            </a:r>
            <a:endParaRPr kumimoji="1" lang="zh-CN" alt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
        <p:nvSpPr>
          <p:cNvPr id="9" name="文本框 8">
            <a:extLst>
              <a:ext uri="{FF2B5EF4-FFF2-40B4-BE49-F238E27FC236}">
                <a16:creationId xmlns:a16="http://schemas.microsoft.com/office/drawing/2014/main" id="{78C94BE6-6765-2DEE-A896-3CD63D8B6FEC}"/>
              </a:ext>
            </a:extLst>
          </p:cNvPr>
          <p:cNvSpPr txBox="1"/>
          <p:nvPr/>
        </p:nvSpPr>
        <p:spPr>
          <a:xfrm>
            <a:off x="4057650" y="4686929"/>
            <a:ext cx="4758266" cy="127727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100" b="0" i="0" u="none" strike="noStrike" kern="1200" cap="none" spc="0" normalizeH="0" baseline="0" noProof="0" dirty="0">
                <a:ln>
                  <a:noFill/>
                </a:ln>
                <a:solidFill>
                  <a:srgbClr val="00B0F0"/>
                </a:solidFill>
                <a:effectLst/>
                <a:uLnTx/>
                <a:uFillTx/>
                <a:latin typeface="IBM Plex Mono" panose="020B0509050203000203" pitchFamily="49" charset="0"/>
                <a:ea typeface="ＭＳ Ｐゴシック" panose="020B0600070205080204" pitchFamily="34" charset="-128"/>
                <a:cs typeface="+mn-cs"/>
              </a:rPr>
              <a:t>Below is an instruction that describes a task. Write a response that appropriately completes the request. ### Instruction: Give three tips for staying healthy. </a:t>
            </a:r>
            <a:r>
              <a:rPr kumimoji="1" lang="en-US" altLang="zh-CN" sz="1100" b="0" i="0" u="none" strike="noStrike" kern="1200" cap="none" spc="0" normalizeH="0" baseline="0" noProof="0" dirty="0">
                <a:ln>
                  <a:noFill/>
                </a:ln>
                <a:solidFill>
                  <a:srgbClr val="00B050"/>
                </a:solidFill>
                <a:effectLst/>
                <a:uLnTx/>
                <a:uFillTx/>
                <a:latin typeface="IBM Plex Mono" panose="020B0509050203000203" pitchFamily="49" charset="0"/>
                <a:ea typeface="ＭＳ Ｐゴシック" panose="020B0600070205080204" pitchFamily="34" charset="-128"/>
                <a:cs typeface="+mn-cs"/>
              </a:rPr>
              <a:t>### Response: 1.Eat a balanced diet and make sure to include plenty of fruits and vegetables. 2. Exercise regularly to keep your body active and strong. 3. Get enough sleep and maintain a consistent sleep schedule.</a:t>
            </a:r>
            <a:endParaRPr kumimoji="1" lang="en-US" altLang="zh-CN" sz="1400" b="0" i="0" u="none" strike="noStrike" kern="0" cap="none" spc="0" normalizeH="0" baseline="0" noProof="0" dirty="0">
              <a:ln>
                <a:noFill/>
              </a:ln>
              <a:solidFill>
                <a:srgbClr val="00B050"/>
              </a:solidFill>
              <a:effectLst/>
              <a:highlight>
                <a:srgbClr val="FFFFFF"/>
              </a:highlight>
              <a:uLnTx/>
              <a:uFillTx/>
              <a:latin typeface="微软雅黑"/>
              <a:ea typeface="微软雅黑"/>
              <a:cs typeface="+mn-cs"/>
            </a:endParaRPr>
          </a:p>
        </p:txBody>
      </p:sp>
    </p:spTree>
    <p:extLst>
      <p:ext uri="{BB962C8B-B14F-4D97-AF65-F5344CB8AC3E}">
        <p14:creationId xmlns:p14="http://schemas.microsoft.com/office/powerpoint/2010/main" val="41693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E9E89E-8F5F-A7F3-882C-EFCF12AB8679}"/>
              </a:ext>
            </a:extLst>
          </p:cNvPr>
          <p:cNvSpPr>
            <a:spLocks noGrp="1"/>
          </p:cNvSpPr>
          <p:nvPr>
            <p:ph idx="1"/>
          </p:nvPr>
        </p:nvSpPr>
        <p:spPr>
          <a:xfrm>
            <a:off x="220134" y="880533"/>
            <a:ext cx="8001000" cy="770467"/>
          </a:xfrm>
        </p:spPr>
        <p:txBody>
          <a:bodyPr/>
          <a:lstStyle/>
          <a:p>
            <a:r>
              <a:rPr lang="en-US" altLang="zh-CN" b="0" dirty="0"/>
              <a:t>Instruct GPT</a:t>
            </a:r>
            <a:r>
              <a:rPr lang="zh-CN" altLang="en-US" b="0" dirty="0"/>
              <a:t>在</a:t>
            </a:r>
            <a:r>
              <a:rPr lang="en-US" altLang="zh-CN" b="0" dirty="0"/>
              <a:t>SFT</a:t>
            </a:r>
            <a:r>
              <a:rPr lang="zh-CN" altLang="en-US" b="0" dirty="0"/>
              <a:t>前后性能比较</a:t>
            </a:r>
          </a:p>
        </p:txBody>
      </p:sp>
      <p:sp>
        <p:nvSpPr>
          <p:cNvPr id="3" name="标题 2">
            <a:extLst>
              <a:ext uri="{FF2B5EF4-FFF2-40B4-BE49-F238E27FC236}">
                <a16:creationId xmlns:a16="http://schemas.microsoft.com/office/drawing/2014/main" id="{6D92C230-688E-B6DA-EC62-B00D6D2AED3D}"/>
              </a:ext>
            </a:extLst>
          </p:cNvPr>
          <p:cNvSpPr>
            <a:spLocks noGrp="1"/>
          </p:cNvSpPr>
          <p:nvPr>
            <p:ph type="title"/>
          </p:nvPr>
        </p:nvSpPr>
        <p:spPr/>
        <p:txBody>
          <a:bodyPr/>
          <a:lstStyle/>
          <a:p>
            <a:r>
              <a:rPr lang="en-US" altLang="zh-CN" dirty="0"/>
              <a:t>SFT</a:t>
            </a:r>
            <a:r>
              <a:rPr lang="zh-CN" altLang="en-US" dirty="0"/>
              <a:t>后的模型表现</a:t>
            </a:r>
          </a:p>
        </p:txBody>
      </p:sp>
      <p:pic>
        <p:nvPicPr>
          <p:cNvPr id="5" name="图片 4">
            <a:extLst>
              <a:ext uri="{FF2B5EF4-FFF2-40B4-BE49-F238E27FC236}">
                <a16:creationId xmlns:a16="http://schemas.microsoft.com/office/drawing/2014/main" id="{9B2582FA-61DD-488E-B5A1-32BA7D05637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265766"/>
            <a:ext cx="9144000" cy="2944602"/>
          </a:xfrm>
          <a:prstGeom prst="rect">
            <a:avLst/>
          </a:prstGeom>
        </p:spPr>
      </p:pic>
      <p:sp>
        <p:nvSpPr>
          <p:cNvPr id="6" name="矩形 5">
            <a:extLst>
              <a:ext uri="{FF2B5EF4-FFF2-40B4-BE49-F238E27FC236}">
                <a16:creationId xmlns:a16="http://schemas.microsoft.com/office/drawing/2014/main" id="{527A7A9A-80E7-D0F0-9ABF-5FAD4DCDCC5C}"/>
              </a:ext>
            </a:extLst>
          </p:cNvPr>
          <p:cNvSpPr/>
          <p:nvPr/>
        </p:nvSpPr>
        <p:spPr bwMode="auto">
          <a:xfrm>
            <a:off x="1442720" y="1889760"/>
            <a:ext cx="375920" cy="2159000"/>
          </a:xfrm>
          <a:prstGeom prst="rect">
            <a:avLst/>
          </a:prstGeom>
          <a:noFill/>
          <a:ln>
            <a:solidFill>
              <a:schemeClr val="accent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 name="矩形 6">
            <a:extLst>
              <a:ext uri="{FF2B5EF4-FFF2-40B4-BE49-F238E27FC236}">
                <a16:creationId xmlns:a16="http://schemas.microsoft.com/office/drawing/2014/main" id="{8463A65B-45E3-74CD-C34D-1A9D6ABDF563}"/>
              </a:ext>
            </a:extLst>
          </p:cNvPr>
          <p:cNvSpPr/>
          <p:nvPr/>
        </p:nvSpPr>
        <p:spPr bwMode="auto">
          <a:xfrm>
            <a:off x="3566160" y="1905000"/>
            <a:ext cx="375920" cy="2159000"/>
          </a:xfrm>
          <a:prstGeom prst="rect">
            <a:avLst/>
          </a:prstGeom>
          <a:noFill/>
          <a:ln>
            <a:solidFill>
              <a:schemeClr val="accent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8" name="矩形 7">
            <a:extLst>
              <a:ext uri="{FF2B5EF4-FFF2-40B4-BE49-F238E27FC236}">
                <a16:creationId xmlns:a16="http://schemas.microsoft.com/office/drawing/2014/main" id="{0122FCD2-9A10-E5F6-6C98-6F9E6DCFE255}"/>
              </a:ext>
            </a:extLst>
          </p:cNvPr>
          <p:cNvSpPr/>
          <p:nvPr/>
        </p:nvSpPr>
        <p:spPr bwMode="auto">
          <a:xfrm>
            <a:off x="5689600" y="1905000"/>
            <a:ext cx="375920" cy="2159000"/>
          </a:xfrm>
          <a:prstGeom prst="rect">
            <a:avLst/>
          </a:prstGeom>
          <a:noFill/>
          <a:ln>
            <a:solidFill>
              <a:schemeClr val="accent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9" name="矩形 8">
            <a:extLst>
              <a:ext uri="{FF2B5EF4-FFF2-40B4-BE49-F238E27FC236}">
                <a16:creationId xmlns:a16="http://schemas.microsoft.com/office/drawing/2014/main" id="{86BA8997-8000-62CF-28D3-001CED395AA4}"/>
              </a:ext>
            </a:extLst>
          </p:cNvPr>
          <p:cNvSpPr/>
          <p:nvPr/>
        </p:nvSpPr>
        <p:spPr bwMode="auto">
          <a:xfrm>
            <a:off x="7845214" y="1830864"/>
            <a:ext cx="375920" cy="2159000"/>
          </a:xfrm>
          <a:prstGeom prst="rect">
            <a:avLst/>
          </a:prstGeom>
          <a:noFill/>
          <a:ln>
            <a:solidFill>
              <a:schemeClr val="accent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cxnSp>
        <p:nvCxnSpPr>
          <p:cNvPr id="11" name="直接箭头连接符 10">
            <a:extLst>
              <a:ext uri="{FF2B5EF4-FFF2-40B4-BE49-F238E27FC236}">
                <a16:creationId xmlns:a16="http://schemas.microsoft.com/office/drawing/2014/main" id="{764F1821-76F0-9E23-4A35-C0B986040EEE}"/>
              </a:ext>
            </a:extLst>
          </p:cNvPr>
          <p:cNvCxnSpPr/>
          <p:nvPr/>
        </p:nvCxnSpPr>
        <p:spPr bwMode="auto">
          <a:xfrm flipV="1">
            <a:off x="2484120" y="1506220"/>
            <a:ext cx="0" cy="2895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EABE617D-05AF-69CC-E925-1A5B821FD4A9}"/>
              </a:ext>
            </a:extLst>
          </p:cNvPr>
          <p:cNvCxnSpPr/>
          <p:nvPr/>
        </p:nvCxnSpPr>
        <p:spPr bwMode="auto">
          <a:xfrm flipV="1">
            <a:off x="4612640" y="1506220"/>
            <a:ext cx="0" cy="2895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E9506C2B-6253-3649-E1D8-6932F68B534B}"/>
              </a:ext>
            </a:extLst>
          </p:cNvPr>
          <p:cNvCxnSpPr/>
          <p:nvPr/>
        </p:nvCxnSpPr>
        <p:spPr bwMode="auto">
          <a:xfrm flipV="1">
            <a:off x="8920480" y="1506220"/>
            <a:ext cx="0" cy="2895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E5B1EF49-BF29-5575-DCF4-0E5798A3A27F}"/>
              </a:ext>
            </a:extLst>
          </p:cNvPr>
          <p:cNvCxnSpPr/>
          <p:nvPr/>
        </p:nvCxnSpPr>
        <p:spPr bwMode="auto">
          <a:xfrm>
            <a:off x="6736080" y="1506220"/>
            <a:ext cx="0" cy="2895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17" name="图片 16">
            <a:extLst>
              <a:ext uri="{FF2B5EF4-FFF2-40B4-BE49-F238E27FC236}">
                <a16:creationId xmlns:a16="http://schemas.microsoft.com/office/drawing/2014/main" id="{01E10044-052C-EB0E-5502-E01719989B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94372" y="3989864"/>
            <a:ext cx="4743575" cy="2395355"/>
          </a:xfrm>
          <a:prstGeom prst="rect">
            <a:avLst/>
          </a:prstGeom>
        </p:spPr>
      </p:pic>
      <p:cxnSp>
        <p:nvCxnSpPr>
          <p:cNvPr id="18" name="直接箭头连接符 17">
            <a:extLst>
              <a:ext uri="{FF2B5EF4-FFF2-40B4-BE49-F238E27FC236}">
                <a16:creationId xmlns:a16="http://schemas.microsoft.com/office/drawing/2014/main" id="{2816BE3A-ECAB-3B96-3EA1-A7FCD5046C84}"/>
              </a:ext>
            </a:extLst>
          </p:cNvPr>
          <p:cNvCxnSpPr/>
          <p:nvPr/>
        </p:nvCxnSpPr>
        <p:spPr bwMode="auto">
          <a:xfrm>
            <a:off x="1133514" y="4845492"/>
            <a:ext cx="0" cy="2895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文本框 9">
            <a:extLst>
              <a:ext uri="{FF2B5EF4-FFF2-40B4-BE49-F238E27FC236}">
                <a16:creationId xmlns:a16="http://schemas.microsoft.com/office/drawing/2014/main" id="{92E2D19B-2316-8729-26C3-6CB1E763414D}"/>
              </a:ext>
            </a:extLst>
          </p:cNvPr>
          <p:cNvSpPr txBox="1"/>
          <p:nvPr/>
        </p:nvSpPr>
        <p:spPr>
          <a:xfrm>
            <a:off x="114300" y="6329361"/>
            <a:ext cx="9398289"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Ouyang L, et </a:t>
            </a:r>
            <a:r>
              <a:rPr kumimoji="1" lang="en-US" altLang="zh-CN" sz="1400" b="0" i="0" u="none" strike="noStrike" kern="1200" cap="none" spc="0" normalizeH="0" baseline="0" noProof="0" dirty="0" err="1">
                <a:ln>
                  <a:noFill/>
                </a:ln>
                <a:solidFill>
                  <a:srgbClr val="808080"/>
                </a:solidFill>
                <a:effectLst/>
                <a:uLnTx/>
                <a:uFillTx/>
                <a:latin typeface="Arial" panose="020B0604020202020204" pitchFamily="34" charset="0"/>
                <a:ea typeface="ＭＳ Ｐゴシック" panose="020B0600070205080204" pitchFamily="34" charset="-128"/>
                <a:cs typeface="+mn-cs"/>
              </a:rPr>
              <a:t>al.Training</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 language models to follow instructions with human feedback. </a:t>
            </a:r>
            <a:r>
              <a:rPr kumimoji="1" lang="en-US" altLang="zh-CN" sz="14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NeurIPS2022</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t>
            </a:r>
            <a:endParaRPr kumimoji="1" lang="zh-CN" alt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52965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CBFAA5-845E-0132-3761-27C5AE7E230C}"/>
              </a:ext>
            </a:extLst>
          </p:cNvPr>
          <p:cNvSpPr>
            <a:spLocks noGrp="1"/>
          </p:cNvSpPr>
          <p:nvPr>
            <p:ph idx="1"/>
          </p:nvPr>
        </p:nvSpPr>
        <p:spPr>
          <a:xfrm>
            <a:off x="372466" y="1102156"/>
            <a:ext cx="8001000" cy="4876800"/>
          </a:xfrm>
        </p:spPr>
        <p:txBody>
          <a:bodyPr/>
          <a:lstStyle/>
          <a:p>
            <a:r>
              <a:rPr lang="en-US" altLang="zh-CN" sz="2000" b="0" dirty="0"/>
              <a:t>Alpaca</a:t>
            </a:r>
            <a:r>
              <a:rPr lang="zh-CN" altLang="en-US" sz="2000" b="0" dirty="0"/>
              <a:t>是斯坦福大学在</a:t>
            </a:r>
            <a:r>
              <a:rPr lang="en-US" altLang="zh-CN" sz="2000" b="0" dirty="0"/>
              <a:t>2023</a:t>
            </a:r>
            <a:r>
              <a:rPr lang="zh-CN" altLang="en-US" sz="2000" b="0" dirty="0"/>
              <a:t>年推出的对</a:t>
            </a:r>
            <a:r>
              <a:rPr lang="en-US" altLang="zh-CN" sz="2000" b="0" dirty="0" err="1"/>
              <a:t>LLaMA</a:t>
            </a:r>
            <a:r>
              <a:rPr lang="zh-CN" altLang="en-US" sz="2000" b="0" dirty="0"/>
              <a:t>模型进行</a:t>
            </a:r>
            <a:r>
              <a:rPr lang="en-US" altLang="zh-CN" sz="2000" b="0" dirty="0"/>
              <a:t>SFT</a:t>
            </a:r>
            <a:r>
              <a:rPr lang="zh-CN" altLang="en-US" sz="2000" b="0" dirty="0"/>
              <a:t>微调后的模型</a:t>
            </a:r>
            <a:endParaRPr lang="en-US" altLang="zh-CN" sz="2000" b="0" dirty="0"/>
          </a:p>
          <a:p>
            <a:r>
              <a:rPr lang="en-US" altLang="zh-CN" sz="2000" b="0" dirty="0"/>
              <a:t>Alpaca</a:t>
            </a:r>
            <a:r>
              <a:rPr lang="zh-CN" altLang="en-US" sz="2000" b="0" dirty="0"/>
              <a:t>数据集仅有</a:t>
            </a:r>
            <a:r>
              <a:rPr lang="en-US" altLang="zh-CN" sz="2000" b="0" dirty="0"/>
              <a:t>52K</a:t>
            </a:r>
            <a:r>
              <a:rPr lang="zh-CN" altLang="en-US" sz="2000" b="0" dirty="0"/>
              <a:t>条数据，来自利用人工编写的</a:t>
            </a:r>
            <a:r>
              <a:rPr lang="en-US" altLang="zh-CN" sz="2000" b="0" dirty="0"/>
              <a:t>175</a:t>
            </a:r>
            <a:r>
              <a:rPr lang="zh-CN" altLang="en-US" sz="2000" b="0" dirty="0"/>
              <a:t>条指令</a:t>
            </a:r>
            <a:r>
              <a:rPr lang="en-US" altLang="zh-CN" sz="2000" b="0" dirty="0"/>
              <a:t>-</a:t>
            </a:r>
            <a:r>
              <a:rPr lang="zh-CN" altLang="en-US" sz="2000" b="0" dirty="0"/>
              <a:t>数据对在</a:t>
            </a:r>
            <a:r>
              <a:rPr lang="en-US" altLang="zh-CN" sz="2000" b="0" dirty="0"/>
              <a:t>text-davinci-003</a:t>
            </a:r>
            <a:r>
              <a:rPr lang="zh-CN" altLang="en-US" sz="2000" b="0" dirty="0"/>
              <a:t>（</a:t>
            </a:r>
            <a:r>
              <a:rPr lang="en-US" altLang="zh-CN" sz="2000" b="0" dirty="0"/>
              <a:t>GPT3.5</a:t>
            </a:r>
            <a:r>
              <a:rPr lang="zh-CN" altLang="en-US" sz="2000" b="0" dirty="0"/>
              <a:t>）生成的数据</a:t>
            </a:r>
            <a:endParaRPr lang="en-US" altLang="zh-CN" sz="2000" b="0" dirty="0"/>
          </a:p>
          <a:p>
            <a:r>
              <a:rPr lang="zh-CN" altLang="en-US" sz="2000" b="0" dirty="0"/>
              <a:t>总成本约</a:t>
            </a:r>
            <a:r>
              <a:rPr lang="en-US" altLang="zh-CN" sz="2000" b="0" dirty="0"/>
              <a:t>600</a:t>
            </a:r>
            <a:r>
              <a:rPr lang="zh-CN" altLang="en-US" sz="2000" b="0" dirty="0"/>
              <a:t>美元（</a:t>
            </a:r>
            <a:r>
              <a:rPr lang="en-US" altLang="zh-CN" sz="2000" b="0" dirty="0"/>
              <a:t>500</a:t>
            </a:r>
            <a:r>
              <a:rPr lang="zh-CN" altLang="en-US" sz="2000" b="0" dirty="0"/>
              <a:t>美元数据</a:t>
            </a:r>
            <a:r>
              <a:rPr lang="en-US" altLang="zh-CN" sz="2000" b="0" dirty="0"/>
              <a:t>+100</a:t>
            </a:r>
            <a:r>
              <a:rPr lang="zh-CN" altLang="en-US" sz="2000" b="0" dirty="0"/>
              <a:t>美元训练）</a:t>
            </a:r>
            <a:endParaRPr lang="en-US" altLang="zh-CN" sz="2000" b="0" dirty="0"/>
          </a:p>
          <a:p>
            <a:pPr marL="0" indent="0">
              <a:buNone/>
            </a:pPr>
            <a:endParaRPr lang="en-US" altLang="zh-CN" sz="2400" b="0" dirty="0"/>
          </a:p>
        </p:txBody>
      </p:sp>
      <p:sp>
        <p:nvSpPr>
          <p:cNvPr id="3" name="标题 2">
            <a:extLst>
              <a:ext uri="{FF2B5EF4-FFF2-40B4-BE49-F238E27FC236}">
                <a16:creationId xmlns:a16="http://schemas.microsoft.com/office/drawing/2014/main" id="{F35197DF-3110-7EF6-907C-D8F1686281FD}"/>
              </a:ext>
            </a:extLst>
          </p:cNvPr>
          <p:cNvSpPr>
            <a:spLocks noGrp="1"/>
          </p:cNvSpPr>
          <p:nvPr>
            <p:ph type="title"/>
          </p:nvPr>
        </p:nvSpPr>
        <p:spPr/>
        <p:txBody>
          <a:bodyPr/>
          <a:lstStyle/>
          <a:p>
            <a:r>
              <a:rPr lang="zh-CN" altLang="en-US" dirty="0"/>
              <a:t>轻量级的</a:t>
            </a:r>
            <a:r>
              <a:rPr lang="en-US" altLang="zh-CN" dirty="0"/>
              <a:t>SFT</a:t>
            </a:r>
            <a:r>
              <a:rPr lang="zh-CN" altLang="en-US" dirty="0"/>
              <a:t>即可获得很好的效果</a:t>
            </a:r>
          </a:p>
        </p:txBody>
      </p:sp>
      <p:pic>
        <p:nvPicPr>
          <p:cNvPr id="7172" name="Picture 4" descr="Stanford-Alpaca">
            <a:extLst>
              <a:ext uri="{FF2B5EF4-FFF2-40B4-BE49-F238E27FC236}">
                <a16:creationId xmlns:a16="http://schemas.microsoft.com/office/drawing/2014/main" id="{B61737BD-D096-62D4-95D8-6E672CC5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351" y="2150050"/>
            <a:ext cx="2699309" cy="104129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863B33C-09E6-CE7A-51A2-69F6B3D8EBAB}"/>
              </a:ext>
            </a:extLst>
          </p:cNvPr>
          <p:cNvSpPr txBox="1"/>
          <p:nvPr/>
        </p:nvSpPr>
        <p:spPr>
          <a:xfrm>
            <a:off x="0" y="6334161"/>
            <a:ext cx="9144000" cy="307777"/>
          </a:xfrm>
          <a:prstGeom prst="rect">
            <a:avLst/>
          </a:prstGeom>
          <a:noFill/>
        </p:spPr>
        <p:txBody>
          <a:bodyPr wrap="square">
            <a:spAutoFit/>
          </a:body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err="1">
                <a:ln>
                  <a:noFill/>
                </a:ln>
                <a:solidFill>
                  <a:srgbClr val="808080"/>
                </a:solidFill>
                <a:effectLst/>
                <a:uLnTx/>
                <a:uFillTx/>
                <a:latin typeface="Arial" panose="020B0604020202020204" pitchFamily="34" charset="0"/>
                <a:ea typeface="ＭＳ Ｐゴシック" panose="020B0600070205080204" pitchFamily="34" charset="-128"/>
                <a:cs typeface="+mn-cs"/>
              </a:rPr>
              <a:t>Taori</a:t>
            </a:r>
            <a:r>
              <a:rPr kumimoji="1" lang="en-US" altLang="zh-CN"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 R, et al. Alpaca: A Strong, Replicable Instruction-Following Model(2023) </a:t>
            </a:r>
          </a:p>
        </p:txBody>
      </p:sp>
      <p:pic>
        <p:nvPicPr>
          <p:cNvPr id="2050" name="Picture 2" descr="羊驼 关于美洲驼">
            <a:extLst>
              <a:ext uri="{FF2B5EF4-FFF2-40B4-BE49-F238E27FC236}">
                <a16:creationId xmlns:a16="http://schemas.microsoft.com/office/drawing/2014/main" id="{DE162074-ABF9-F404-3040-1924F95CF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6654"/>
            <a:ext cx="9144000" cy="255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440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lvl="1"/>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23F8789E-CFA9-4AE5-9709-F6383007C135}"/>
              </a:ext>
            </a:extLst>
          </p:cNvPr>
          <p:cNvSpPr/>
          <p:nvPr/>
        </p:nvSpPr>
        <p:spPr bwMode="auto">
          <a:xfrm>
            <a:off x="395536" y="3469178"/>
            <a:ext cx="6264696" cy="2402476"/>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5" name="矩形 4">
            <a:extLst>
              <a:ext uri="{FF2B5EF4-FFF2-40B4-BE49-F238E27FC236}">
                <a16:creationId xmlns:a16="http://schemas.microsoft.com/office/drawing/2014/main" id="{718638D3-FBF7-4713-A62F-30F5E602220C}"/>
              </a:ext>
            </a:extLst>
          </p:cNvPr>
          <p:cNvSpPr/>
          <p:nvPr/>
        </p:nvSpPr>
        <p:spPr bwMode="auto">
          <a:xfrm>
            <a:off x="459745" y="1219200"/>
            <a:ext cx="6264696" cy="1773382"/>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81904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Tree>
    <p:extLst>
      <p:ext uri="{BB962C8B-B14F-4D97-AF65-F5344CB8AC3E}">
        <p14:creationId xmlns:p14="http://schemas.microsoft.com/office/powerpoint/2010/main" val="86398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6C22-4490-40FC-3761-741F133FD05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C401AD5-63BC-0B7A-9FA2-CE7104CEB0E5}"/>
              </a:ext>
            </a:extLst>
          </p:cNvPr>
          <p:cNvSpPr>
            <a:spLocks noGrp="1"/>
          </p:cNvSpPr>
          <p:nvPr>
            <p:ph type="title"/>
          </p:nvPr>
        </p:nvSpPr>
        <p:spPr/>
        <p:txBody>
          <a:bodyPr/>
          <a:lstStyle/>
          <a:p>
            <a:r>
              <a:rPr lang="en-US" altLang="zh-CN" dirty="0"/>
              <a:t>Self-Instruct</a:t>
            </a:r>
            <a:r>
              <a:rPr lang="zh-CN" altLang="en-US" dirty="0"/>
              <a:t>：从人工标注迈向机器标注</a:t>
            </a:r>
            <a:endParaRPr lang="zh-CN" altLang="en-US" dirty="0">
              <a:latin typeface="+mj-lt"/>
              <a:cs typeface="Arial" panose="020B0604020202020204" pitchFamily="34" charset="0"/>
            </a:endParaRPr>
          </a:p>
        </p:txBody>
      </p:sp>
      <p:pic>
        <p:nvPicPr>
          <p:cNvPr id="9" name="图片 8">
            <a:extLst>
              <a:ext uri="{FF2B5EF4-FFF2-40B4-BE49-F238E27FC236}">
                <a16:creationId xmlns:a16="http://schemas.microsoft.com/office/drawing/2014/main" id="{08D03802-755E-C7BC-EC73-241551DA8B6E}"/>
              </a:ext>
            </a:extLst>
          </p:cNvPr>
          <p:cNvPicPr>
            <a:picLocks noChangeAspect="1"/>
          </p:cNvPicPr>
          <p:nvPr/>
        </p:nvPicPr>
        <p:blipFill>
          <a:blip r:embed="rId2"/>
          <a:stretch>
            <a:fillRect/>
          </a:stretch>
        </p:blipFill>
        <p:spPr>
          <a:xfrm>
            <a:off x="-357699" y="1273717"/>
            <a:ext cx="9488507" cy="4135098"/>
          </a:xfrm>
          <a:prstGeom prst="rect">
            <a:avLst/>
          </a:prstGeom>
        </p:spPr>
      </p:pic>
      <p:sp>
        <p:nvSpPr>
          <p:cNvPr id="13" name="文本框 12">
            <a:extLst>
              <a:ext uri="{FF2B5EF4-FFF2-40B4-BE49-F238E27FC236}">
                <a16:creationId xmlns:a16="http://schemas.microsoft.com/office/drawing/2014/main" id="{E239093A-83A3-239B-2A20-928709A9E969}"/>
              </a:ext>
            </a:extLst>
          </p:cNvPr>
          <p:cNvSpPr txBox="1"/>
          <p:nvPr/>
        </p:nvSpPr>
        <p:spPr>
          <a:xfrm>
            <a:off x="108474" y="6250483"/>
            <a:ext cx="8083026"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1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Wang, Y., </a:t>
            </a:r>
            <a:r>
              <a:rPr kumimoji="1" lang="en-US" altLang="zh-CN" sz="1100" b="0" i="0" u="none" strike="noStrike" kern="1200" cap="none" spc="0" normalizeH="0" baseline="0" noProof="0" dirty="0" err="1">
                <a:ln>
                  <a:noFill/>
                </a:ln>
                <a:solidFill>
                  <a:srgbClr val="808080"/>
                </a:solidFill>
                <a:effectLst/>
                <a:uLnTx/>
                <a:uFillTx/>
                <a:latin typeface="Arial" panose="020B0604020202020204" pitchFamily="34" charset="0"/>
                <a:ea typeface="ＭＳ Ｐゴシック" panose="020B0600070205080204" pitchFamily="34" charset="-128"/>
                <a:cs typeface="+mn-cs"/>
              </a:rPr>
              <a:t>Kordi</a:t>
            </a:r>
            <a:r>
              <a:rPr kumimoji="1" lang="en-US" altLang="zh-CN" sz="11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 et al. Self-instruct: Aligning language models with self-generated instructions. </a:t>
            </a:r>
            <a:r>
              <a:rPr kumimoji="1" lang="en-US" altLang="zh-CN" sz="110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rPr>
              <a:t>ACL 2023</a:t>
            </a:r>
            <a:endParaRPr kumimoji="1" lang="zh-CN" altLang="en-US" sz="11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0368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lvl="1"/>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23F8789E-CFA9-4AE5-9709-F6383007C135}"/>
              </a:ext>
            </a:extLst>
          </p:cNvPr>
          <p:cNvSpPr/>
          <p:nvPr/>
        </p:nvSpPr>
        <p:spPr bwMode="auto">
          <a:xfrm>
            <a:off x="395536" y="3923606"/>
            <a:ext cx="6264696" cy="1948047"/>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5" name="矩形 4">
            <a:extLst>
              <a:ext uri="{FF2B5EF4-FFF2-40B4-BE49-F238E27FC236}">
                <a16:creationId xmlns:a16="http://schemas.microsoft.com/office/drawing/2014/main" id="{718638D3-FBF7-4713-A62F-30F5E602220C}"/>
              </a:ext>
            </a:extLst>
          </p:cNvPr>
          <p:cNvSpPr/>
          <p:nvPr/>
        </p:nvSpPr>
        <p:spPr bwMode="auto">
          <a:xfrm>
            <a:off x="459745" y="1219200"/>
            <a:ext cx="6264696" cy="2209800"/>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227817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8EE0-B4B6-5040-1FB9-6D32FA3AA4AE}"/>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AC5390E3-629D-7900-0B10-08A8C84A5A40}"/>
              </a:ext>
            </a:extLst>
          </p:cNvPr>
          <p:cNvSpPr>
            <a:spLocks noGrp="1"/>
          </p:cNvSpPr>
          <p:nvPr>
            <p:ph idx="1"/>
          </p:nvPr>
        </p:nvSpPr>
        <p:spPr>
          <a:xfrm>
            <a:off x="533400" y="1219199"/>
            <a:ext cx="8001000" cy="5426149"/>
          </a:xfrm>
        </p:spPr>
        <p:txBody>
          <a:bodyPr/>
          <a:lstStyle/>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pPr lvl="1"/>
            <a:r>
              <a:rPr lang="zh-CN" altLang="en-US" sz="2000" dirty="0">
                <a:solidFill>
                  <a:srgbClr val="C00000"/>
                </a:solidFill>
              </a:rPr>
              <a:t>文本分类：自然语言推理</a:t>
            </a:r>
            <a:endParaRPr lang="en-US" altLang="zh-CN" sz="2000" dirty="0">
              <a:solidFill>
                <a:srgbClr val="C00000"/>
              </a:solidFill>
            </a:endParaRPr>
          </a:p>
          <a:p>
            <a:pPr lvl="1"/>
            <a:r>
              <a:rPr lang="zh-CN" altLang="en-US" sz="2000" dirty="0">
                <a:solidFill>
                  <a:srgbClr val="C00000"/>
                </a:solidFill>
              </a:rPr>
              <a:t>文本分类：情感分析</a:t>
            </a:r>
            <a:endParaRPr lang="en-US" altLang="zh-CN" sz="2000" dirty="0">
              <a:solidFill>
                <a:srgbClr val="C00000"/>
              </a:solidFill>
            </a:endParaRPr>
          </a:p>
          <a:p>
            <a:pPr lvl="1"/>
            <a:r>
              <a:rPr lang="zh-CN" altLang="en-US" sz="2000" dirty="0">
                <a:solidFill>
                  <a:srgbClr val="C00000"/>
                </a:solidFill>
              </a:rPr>
              <a:t>序列标注：实体识别</a:t>
            </a:r>
            <a:endParaRPr lang="en-US" altLang="zh-CN" sz="2000" dirty="0">
              <a:solidFill>
                <a:srgbClr val="C00000"/>
              </a:solidFill>
            </a:endParaRPr>
          </a:p>
          <a:p>
            <a:pPr lvl="1"/>
            <a:r>
              <a:rPr lang="zh-CN" altLang="en-US" sz="2000" dirty="0">
                <a:solidFill>
                  <a:srgbClr val="C00000"/>
                </a:solidFill>
              </a:rPr>
              <a:t>机器翻译</a:t>
            </a:r>
            <a:endParaRPr lang="en-US" altLang="zh-CN" sz="2000" dirty="0">
              <a:solidFill>
                <a:srgbClr val="C00000"/>
              </a:solidFill>
            </a:endParaRPr>
          </a:p>
          <a:p>
            <a:pPr lvl="1"/>
            <a:r>
              <a:rPr lang="zh-CN" altLang="en-US" sz="2000" dirty="0">
                <a:solidFill>
                  <a:srgbClr val="C00000"/>
                </a:solidFill>
              </a:rPr>
              <a:t>阅读理解</a:t>
            </a:r>
            <a:endParaRPr lang="en-US" altLang="zh-CN" sz="2000" dirty="0">
              <a:solidFill>
                <a:srgbClr val="C00000"/>
              </a:solidFill>
            </a:endParaRPr>
          </a:p>
          <a:p>
            <a:pPr lvl="1"/>
            <a:r>
              <a:rPr lang="zh-CN" altLang="en-US" sz="2000" dirty="0">
                <a:solidFill>
                  <a:srgbClr val="C00000"/>
                </a:solidFill>
              </a:rPr>
              <a:t>问答（抽取式</a:t>
            </a:r>
            <a:r>
              <a:rPr lang="en-US" altLang="zh-CN" sz="2000" dirty="0">
                <a:solidFill>
                  <a:srgbClr val="C00000"/>
                </a:solidFill>
              </a:rPr>
              <a:t>&amp;</a:t>
            </a:r>
            <a:r>
              <a:rPr lang="zh-CN" altLang="en-US" sz="2000" dirty="0">
                <a:solidFill>
                  <a:srgbClr val="C00000"/>
                </a:solidFill>
              </a:rPr>
              <a:t>生成式）</a:t>
            </a:r>
            <a:endParaRPr lang="en-US" altLang="zh-CN" sz="2000" dirty="0">
              <a:solidFill>
                <a:srgbClr val="C00000"/>
              </a:solidFill>
            </a:endParaRPr>
          </a:p>
          <a:p>
            <a:pPr lvl="1"/>
            <a:r>
              <a:rPr lang="zh-CN" altLang="en-US" sz="2000" dirty="0">
                <a:solidFill>
                  <a:srgbClr val="C00000"/>
                </a:solidFill>
              </a:rPr>
              <a:t>摘要（抽取式</a:t>
            </a:r>
            <a:r>
              <a:rPr lang="en-US" altLang="zh-CN" sz="2000" dirty="0">
                <a:solidFill>
                  <a:srgbClr val="C00000"/>
                </a:solidFill>
              </a:rPr>
              <a:t>&amp;</a:t>
            </a:r>
            <a:r>
              <a:rPr lang="zh-CN" altLang="en-US" sz="2000" dirty="0">
                <a:solidFill>
                  <a:srgbClr val="C00000"/>
                </a:solidFill>
              </a:rPr>
              <a:t>生成式）</a:t>
            </a:r>
            <a:endParaRPr lang="en-US" altLang="zh-CN" sz="2000" dirty="0">
              <a:solidFill>
                <a:srgbClr val="C00000"/>
              </a:solidFill>
            </a:endParaRPr>
          </a:p>
          <a:p>
            <a:pPr lvl="1"/>
            <a:r>
              <a:rPr lang="zh-CN" altLang="en-US" sz="2000" dirty="0">
                <a:solidFill>
                  <a:srgbClr val="C00000"/>
                </a:solidFill>
              </a:rPr>
              <a:t>代码生成、故事生成</a:t>
            </a:r>
            <a:endParaRPr lang="en-US" altLang="zh-CN" sz="2000" dirty="0">
              <a:solidFill>
                <a:srgbClr val="C00000"/>
              </a:solidFill>
            </a:endParaRPr>
          </a:p>
          <a:p>
            <a:pPr lvl="1"/>
            <a:endParaRPr lang="en-GB" altLang="zh-CN" sz="2000"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96936FC9-13A3-1D2E-1209-8C749015CD78}"/>
              </a:ext>
            </a:extLst>
          </p:cNvPr>
          <p:cNvSpPr>
            <a:spLocks noGrp="1"/>
          </p:cNvSpPr>
          <p:nvPr>
            <p:ph type="title"/>
          </p:nvPr>
        </p:nvSpPr>
        <p:spPr/>
        <p:txBody>
          <a:bodyPr/>
          <a:lstStyle/>
          <a:p>
            <a:r>
              <a:rPr kumimoji="1" lang="zh-CN" altLang="en-US"/>
              <a:t>目录</a:t>
            </a:r>
          </a:p>
        </p:txBody>
      </p:sp>
    </p:spTree>
    <p:extLst>
      <p:ext uri="{BB962C8B-B14F-4D97-AF65-F5344CB8AC3E}">
        <p14:creationId xmlns:p14="http://schemas.microsoft.com/office/powerpoint/2010/main" val="124844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FEBC9-B655-3BC9-514F-C0E71E2AAA5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F6AE4A4-70DE-830B-ED33-8D17A4BF8A02}"/>
              </a:ext>
            </a:extLst>
          </p:cNvPr>
          <p:cNvSpPr>
            <a:spLocks noGrp="1"/>
          </p:cNvSpPr>
          <p:nvPr>
            <p:ph type="title"/>
          </p:nvPr>
        </p:nvSpPr>
        <p:spPr/>
        <p:txBody>
          <a:bodyPr/>
          <a:lstStyle/>
          <a:p>
            <a:r>
              <a:rPr lang="zh-CN" altLang="en-US" dirty="0"/>
              <a:t>常见的微调下游任务举例：文本分类</a:t>
            </a:r>
          </a:p>
        </p:txBody>
      </p:sp>
      <p:sp>
        <p:nvSpPr>
          <p:cNvPr id="8" name="矩形: 圆角 7">
            <a:extLst>
              <a:ext uri="{FF2B5EF4-FFF2-40B4-BE49-F238E27FC236}">
                <a16:creationId xmlns:a16="http://schemas.microsoft.com/office/drawing/2014/main" id="{CCD6A752-8ABF-7BA6-4647-B295BA997178}"/>
              </a:ext>
            </a:extLst>
          </p:cNvPr>
          <p:cNvSpPr/>
          <p:nvPr/>
        </p:nvSpPr>
        <p:spPr bwMode="auto">
          <a:xfrm>
            <a:off x="340241" y="946299"/>
            <a:ext cx="4959555" cy="5422604"/>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DF9534AA-08AC-60EE-7D80-3DE8E8BE7F37}"/>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5D4600D0-8231-3217-FE7D-63865B543A77}"/>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07EAC1C8-61FC-98DE-D43A-C9F9B4189E5C}"/>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A3E76372-4BB3-31B9-E821-2AD953B8C2DA}"/>
              </a:ext>
            </a:extLst>
          </p:cNvPr>
          <p:cNvSpPr/>
          <p:nvPr/>
        </p:nvSpPr>
        <p:spPr bwMode="auto">
          <a:xfrm>
            <a:off x="340240" y="948807"/>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910D512C-96F1-A022-B6C6-4E29DD2C4257}"/>
              </a:ext>
            </a:extLst>
          </p:cNvPr>
          <p:cNvSpPr/>
          <p:nvPr/>
        </p:nvSpPr>
        <p:spPr>
          <a:xfrm>
            <a:off x="340238" y="947659"/>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3099523B-3548-166B-18F8-268190BB10A8}"/>
              </a:ext>
            </a:extLst>
          </p:cNvPr>
          <p:cNvSpPr txBox="1"/>
          <p:nvPr/>
        </p:nvSpPr>
        <p:spPr>
          <a:xfrm>
            <a:off x="605243" y="1352877"/>
            <a:ext cx="4543106" cy="923330"/>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自然语言推理任务</a:t>
            </a:r>
            <a:endParaRPr lang="en-GB"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代表性方法：</a:t>
            </a:r>
            <a:r>
              <a:rPr lang="en-GB" altLang="zh-CN" sz="1800" dirty="0">
                <a:latin typeface="微软雅黑" panose="020B0503020204020204" pitchFamily="34" charset="-122"/>
                <a:ea typeface="微软雅黑" panose="020B0503020204020204" pitchFamily="34" charset="-122"/>
              </a:rPr>
              <a:t>Natural Language Inference over Interaction Space</a:t>
            </a:r>
          </a:p>
        </p:txBody>
      </p:sp>
      <p:sp>
        <p:nvSpPr>
          <p:cNvPr id="2" name="箭头: 右 1">
            <a:extLst>
              <a:ext uri="{FF2B5EF4-FFF2-40B4-BE49-F238E27FC236}">
                <a16:creationId xmlns:a16="http://schemas.microsoft.com/office/drawing/2014/main" id="{A5B3C3D1-C08D-AE08-EE2F-3FFED467F886}"/>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22" name="图片 21">
            <a:extLst>
              <a:ext uri="{FF2B5EF4-FFF2-40B4-BE49-F238E27FC236}">
                <a16:creationId xmlns:a16="http://schemas.microsoft.com/office/drawing/2014/main" id="{9666D4CF-9116-9349-86C7-0CA4FCFE2A86}"/>
              </a:ext>
            </a:extLst>
          </p:cNvPr>
          <p:cNvPicPr>
            <a:picLocks noChangeAspect="1"/>
          </p:cNvPicPr>
          <p:nvPr/>
        </p:nvPicPr>
        <p:blipFill>
          <a:blip r:embed="rId3"/>
          <a:stretch>
            <a:fillRect/>
          </a:stretch>
        </p:blipFill>
        <p:spPr>
          <a:xfrm>
            <a:off x="761345" y="2208900"/>
            <a:ext cx="3936317" cy="4063959"/>
          </a:xfrm>
          <a:prstGeom prst="rect">
            <a:avLst/>
          </a:prstGeom>
        </p:spPr>
      </p:pic>
      <p:graphicFrame>
        <p:nvGraphicFramePr>
          <p:cNvPr id="29" name="表格 28">
            <a:extLst>
              <a:ext uri="{FF2B5EF4-FFF2-40B4-BE49-F238E27FC236}">
                <a16:creationId xmlns:a16="http://schemas.microsoft.com/office/drawing/2014/main" id="{36101559-F153-8C77-38EC-2761322BD1E5}"/>
              </a:ext>
            </a:extLst>
          </p:cNvPr>
          <p:cNvGraphicFramePr>
            <a:graphicFrameLocks noGrp="1"/>
          </p:cNvGraphicFramePr>
          <p:nvPr>
            <p:extLst>
              <p:ext uri="{D42A27DB-BD31-4B8C-83A1-F6EECF244321}">
                <p14:modId xmlns:p14="http://schemas.microsoft.com/office/powerpoint/2010/main" val="1938217667"/>
              </p:ext>
            </p:extLst>
          </p:nvPr>
        </p:nvGraphicFramePr>
        <p:xfrm>
          <a:off x="5847955" y="2921836"/>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30" name="文本框 29">
            <a:extLst>
              <a:ext uri="{FF2B5EF4-FFF2-40B4-BE49-F238E27FC236}">
                <a16:creationId xmlns:a16="http://schemas.microsoft.com/office/drawing/2014/main" id="{349E7C8B-4089-C9EF-54EA-122D5E1B119F}"/>
              </a:ext>
            </a:extLst>
          </p:cNvPr>
          <p:cNvSpPr txBox="1"/>
          <p:nvPr/>
        </p:nvSpPr>
        <p:spPr>
          <a:xfrm>
            <a:off x="6695172" y="3130929"/>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31" name="表格 30">
            <a:extLst>
              <a:ext uri="{FF2B5EF4-FFF2-40B4-BE49-F238E27FC236}">
                <a16:creationId xmlns:a16="http://schemas.microsoft.com/office/drawing/2014/main" id="{D22E4AA2-AC97-F243-ECA3-A9A7ECD787E1}"/>
              </a:ext>
            </a:extLst>
          </p:cNvPr>
          <p:cNvGraphicFramePr>
            <a:graphicFrameLocks noGrp="1"/>
          </p:cNvGraphicFramePr>
          <p:nvPr>
            <p:extLst>
              <p:ext uri="{D42A27DB-BD31-4B8C-83A1-F6EECF244321}">
                <p14:modId xmlns:p14="http://schemas.microsoft.com/office/powerpoint/2010/main" val="1415388392"/>
              </p:ext>
            </p:extLst>
          </p:nvPr>
        </p:nvGraphicFramePr>
        <p:xfrm>
          <a:off x="5848018" y="3918447"/>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33" name="文本框 32">
            <a:extLst>
              <a:ext uri="{FF2B5EF4-FFF2-40B4-BE49-F238E27FC236}">
                <a16:creationId xmlns:a16="http://schemas.microsoft.com/office/drawing/2014/main" id="{FE286BA7-8DDD-BA9E-89B5-9E1B0316B884}"/>
              </a:ext>
            </a:extLst>
          </p:cNvPr>
          <p:cNvSpPr txBox="1"/>
          <p:nvPr/>
        </p:nvSpPr>
        <p:spPr>
          <a:xfrm>
            <a:off x="6067376" y="2072272"/>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34" name="文本框 33">
            <a:extLst>
              <a:ext uri="{FF2B5EF4-FFF2-40B4-BE49-F238E27FC236}">
                <a16:creationId xmlns:a16="http://schemas.microsoft.com/office/drawing/2014/main" id="{626F8540-094E-50EE-68A2-40FF09091044}"/>
              </a:ext>
            </a:extLst>
          </p:cNvPr>
          <p:cNvSpPr txBox="1"/>
          <p:nvPr/>
        </p:nvSpPr>
        <p:spPr>
          <a:xfrm>
            <a:off x="7448882" y="2084290"/>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36" name="直接箭头连接符 35">
            <a:extLst>
              <a:ext uri="{FF2B5EF4-FFF2-40B4-BE49-F238E27FC236}">
                <a16:creationId xmlns:a16="http://schemas.microsoft.com/office/drawing/2014/main" id="{03223D0F-D16C-D1EC-5271-972AD3AF2074}"/>
              </a:ext>
            </a:extLst>
          </p:cNvPr>
          <p:cNvCxnSpPr/>
          <p:nvPr/>
        </p:nvCxnSpPr>
        <p:spPr bwMode="auto">
          <a:xfrm flipV="1">
            <a:off x="5997364"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a:extLst>
              <a:ext uri="{FF2B5EF4-FFF2-40B4-BE49-F238E27FC236}">
                <a16:creationId xmlns:a16="http://schemas.microsoft.com/office/drawing/2014/main" id="{6BEB375F-465D-459C-4AF7-7D667AEEAA55}"/>
              </a:ext>
            </a:extLst>
          </p:cNvPr>
          <p:cNvCxnSpPr/>
          <p:nvPr/>
        </p:nvCxnSpPr>
        <p:spPr bwMode="auto">
          <a:xfrm flipV="1">
            <a:off x="627203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a:extLst>
              <a:ext uri="{FF2B5EF4-FFF2-40B4-BE49-F238E27FC236}">
                <a16:creationId xmlns:a16="http://schemas.microsoft.com/office/drawing/2014/main" id="{99DE6F34-D548-C4E9-F3A7-8C3806CB8E7E}"/>
              </a:ext>
            </a:extLst>
          </p:cNvPr>
          <p:cNvCxnSpPr/>
          <p:nvPr/>
        </p:nvCxnSpPr>
        <p:spPr bwMode="auto">
          <a:xfrm flipV="1">
            <a:off x="6563303"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箭头连接符 38">
            <a:extLst>
              <a:ext uri="{FF2B5EF4-FFF2-40B4-BE49-F238E27FC236}">
                <a16:creationId xmlns:a16="http://schemas.microsoft.com/office/drawing/2014/main" id="{98A43BFB-0EE6-0A79-7DCF-334F37D562A6}"/>
              </a:ext>
            </a:extLst>
          </p:cNvPr>
          <p:cNvCxnSpPr/>
          <p:nvPr/>
        </p:nvCxnSpPr>
        <p:spPr bwMode="auto">
          <a:xfrm flipV="1">
            <a:off x="6846197"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a:extLst>
              <a:ext uri="{FF2B5EF4-FFF2-40B4-BE49-F238E27FC236}">
                <a16:creationId xmlns:a16="http://schemas.microsoft.com/office/drawing/2014/main" id="{210AD381-1AC2-6967-8A58-F6FC76DA79F6}"/>
              </a:ext>
            </a:extLst>
          </p:cNvPr>
          <p:cNvCxnSpPr/>
          <p:nvPr/>
        </p:nvCxnSpPr>
        <p:spPr bwMode="auto">
          <a:xfrm flipV="1">
            <a:off x="7122644" y="370056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id="{61EF721A-4B7E-0EF7-2ED0-D49A83AED2BA}"/>
              </a:ext>
            </a:extLst>
          </p:cNvPr>
          <p:cNvCxnSpPr/>
          <p:nvPr/>
        </p:nvCxnSpPr>
        <p:spPr bwMode="auto">
          <a:xfrm flipV="1">
            <a:off x="7377825"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99E67718-FCDC-5074-D28F-691668DF66BD}"/>
              </a:ext>
            </a:extLst>
          </p:cNvPr>
          <p:cNvCxnSpPr/>
          <p:nvPr/>
        </p:nvCxnSpPr>
        <p:spPr bwMode="auto">
          <a:xfrm flipV="1">
            <a:off x="7652500"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68EEFD12-254F-5983-946F-73D90A1F99A5}"/>
              </a:ext>
            </a:extLst>
          </p:cNvPr>
          <p:cNvCxnSpPr/>
          <p:nvPr/>
        </p:nvCxnSpPr>
        <p:spPr bwMode="auto">
          <a:xfrm flipV="1">
            <a:off x="7943764"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F03C5944-F68F-040B-4CFF-501C5327555B}"/>
              </a:ext>
            </a:extLst>
          </p:cNvPr>
          <p:cNvCxnSpPr/>
          <p:nvPr/>
        </p:nvCxnSpPr>
        <p:spPr bwMode="auto">
          <a:xfrm flipV="1">
            <a:off x="8226658"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2A636D5E-0C40-7CDD-DB3F-2759F3DC154B}"/>
              </a:ext>
            </a:extLst>
          </p:cNvPr>
          <p:cNvCxnSpPr/>
          <p:nvPr/>
        </p:nvCxnSpPr>
        <p:spPr bwMode="auto">
          <a:xfrm flipV="1">
            <a:off x="8503105" y="271274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矩形 46">
            <a:extLst>
              <a:ext uri="{FF2B5EF4-FFF2-40B4-BE49-F238E27FC236}">
                <a16:creationId xmlns:a16="http://schemas.microsoft.com/office/drawing/2014/main" id="{FF62A425-5934-D9C6-7DDC-1CAC1A528C44}"/>
              </a:ext>
            </a:extLst>
          </p:cNvPr>
          <p:cNvSpPr/>
          <p:nvPr/>
        </p:nvSpPr>
        <p:spPr bwMode="auto">
          <a:xfrm>
            <a:off x="5847956" y="3909655"/>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48" name="矩形 47">
            <a:extLst>
              <a:ext uri="{FF2B5EF4-FFF2-40B4-BE49-F238E27FC236}">
                <a16:creationId xmlns:a16="http://schemas.microsoft.com/office/drawing/2014/main" id="{9A3DDC65-2B83-0AC9-C3B7-AE971FF8F405}"/>
              </a:ext>
            </a:extLst>
          </p:cNvPr>
          <p:cNvSpPr/>
          <p:nvPr/>
        </p:nvSpPr>
        <p:spPr bwMode="auto">
          <a:xfrm>
            <a:off x="6716501" y="3909655"/>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2" name="标注: 线形 51">
            <a:extLst>
              <a:ext uri="{FF2B5EF4-FFF2-40B4-BE49-F238E27FC236}">
                <a16:creationId xmlns:a16="http://schemas.microsoft.com/office/drawing/2014/main" id="{F9213407-0F6D-A0C8-FC7B-983068E09460}"/>
              </a:ext>
            </a:extLst>
          </p:cNvPr>
          <p:cNvSpPr/>
          <p:nvPr/>
        </p:nvSpPr>
        <p:spPr bwMode="auto">
          <a:xfrm>
            <a:off x="7221611" y="1562624"/>
            <a:ext cx="1409281" cy="409620"/>
          </a:xfrm>
          <a:prstGeom prst="borderCallout1">
            <a:avLst>
              <a:gd name="adj1" fmla="val 113494"/>
              <a:gd name="adj2" fmla="val 50852"/>
              <a:gd name="adj3" fmla="val 191669"/>
              <a:gd name="adj4" fmla="val 5089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3" name="文本框 52">
            <a:extLst>
              <a:ext uri="{FF2B5EF4-FFF2-40B4-BE49-F238E27FC236}">
                <a16:creationId xmlns:a16="http://schemas.microsoft.com/office/drawing/2014/main" id="{F00E9ED1-D6B3-EC27-4B9C-7A700BFF25C5}"/>
              </a:ext>
            </a:extLst>
          </p:cNvPr>
          <p:cNvSpPr txBox="1"/>
          <p:nvPr/>
        </p:nvSpPr>
        <p:spPr>
          <a:xfrm>
            <a:off x="5809479" y="4198377"/>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54" name="文本框 53">
            <a:extLst>
              <a:ext uri="{FF2B5EF4-FFF2-40B4-BE49-F238E27FC236}">
                <a16:creationId xmlns:a16="http://schemas.microsoft.com/office/drawing/2014/main" id="{E1AC7163-950B-9460-D332-EA75C3F8B760}"/>
              </a:ext>
            </a:extLst>
          </p:cNvPr>
          <p:cNvSpPr txBox="1"/>
          <p:nvPr/>
        </p:nvSpPr>
        <p:spPr>
          <a:xfrm>
            <a:off x="6695947" y="4205929"/>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sp>
        <p:nvSpPr>
          <p:cNvPr id="56" name="标注: 线形 55">
            <a:extLst>
              <a:ext uri="{FF2B5EF4-FFF2-40B4-BE49-F238E27FC236}">
                <a16:creationId xmlns:a16="http://schemas.microsoft.com/office/drawing/2014/main" id="{90132E23-171A-3004-FC6F-E9A1F9EEE840}"/>
              </a:ext>
            </a:extLst>
          </p:cNvPr>
          <p:cNvSpPr/>
          <p:nvPr/>
        </p:nvSpPr>
        <p:spPr bwMode="auto">
          <a:xfrm rot="10800000">
            <a:off x="5847951" y="5033502"/>
            <a:ext cx="1818859"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8" name="文本框 57">
            <a:extLst>
              <a:ext uri="{FF2B5EF4-FFF2-40B4-BE49-F238E27FC236}">
                <a16:creationId xmlns:a16="http://schemas.microsoft.com/office/drawing/2014/main" id="{2AF06B0B-4897-8A73-9643-09D4C40DD8FA}"/>
              </a:ext>
            </a:extLst>
          </p:cNvPr>
          <p:cNvSpPr txBox="1"/>
          <p:nvPr/>
        </p:nvSpPr>
        <p:spPr>
          <a:xfrm>
            <a:off x="7652500" y="1609632"/>
            <a:ext cx="95874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矛盾</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3606DCC4-A1E5-96D3-FFD8-B559A2FD9E6C}"/>
              </a:ext>
            </a:extLst>
          </p:cNvPr>
          <p:cNvSpPr/>
          <p:nvPr/>
        </p:nvSpPr>
        <p:spPr bwMode="auto">
          <a:xfrm rot="10800000">
            <a:off x="7791564" y="5033500"/>
            <a:ext cx="855301" cy="1159961"/>
          </a:xfrm>
          <a:prstGeom prst="borderCallout1">
            <a:avLst>
              <a:gd name="adj1" fmla="val 109827"/>
              <a:gd name="adj2" fmla="val 50852"/>
              <a:gd name="adj3" fmla="val 130020"/>
              <a:gd name="adj4" fmla="val 194475"/>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63" name="图形 62" descr="文档 纯色填充">
            <a:extLst>
              <a:ext uri="{FF2B5EF4-FFF2-40B4-BE49-F238E27FC236}">
                <a16:creationId xmlns:a16="http://schemas.microsoft.com/office/drawing/2014/main" id="{C11D95EE-E2F7-7A15-A1B8-1714E7BBD2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7471" y="5125619"/>
            <a:ext cx="418373" cy="418373"/>
          </a:xfrm>
          <a:prstGeom prst="rect">
            <a:avLst/>
          </a:prstGeom>
        </p:spPr>
      </p:pic>
      <p:graphicFrame>
        <p:nvGraphicFramePr>
          <p:cNvPr id="4" name="表格 3">
            <a:extLst>
              <a:ext uri="{FF2B5EF4-FFF2-40B4-BE49-F238E27FC236}">
                <a16:creationId xmlns:a16="http://schemas.microsoft.com/office/drawing/2014/main" id="{93E6634A-186B-ED72-258B-8F2EA3A44409}"/>
              </a:ext>
            </a:extLst>
          </p:cNvPr>
          <p:cNvGraphicFramePr>
            <a:graphicFrameLocks noGrp="1"/>
          </p:cNvGraphicFramePr>
          <p:nvPr>
            <p:extLst>
              <p:ext uri="{D42A27DB-BD31-4B8C-83A1-F6EECF244321}">
                <p14:modId xmlns:p14="http://schemas.microsoft.com/office/powerpoint/2010/main" val="1294279620"/>
              </p:ext>
            </p:extLst>
          </p:nvPr>
        </p:nvGraphicFramePr>
        <p:xfrm>
          <a:off x="5851048" y="2438214"/>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5" name="直接箭头连接符 4">
            <a:extLst>
              <a:ext uri="{FF2B5EF4-FFF2-40B4-BE49-F238E27FC236}">
                <a16:creationId xmlns:a16="http://schemas.microsoft.com/office/drawing/2014/main" id="{58A37970-CB2C-5BDD-AEE0-64008A42C769}"/>
              </a:ext>
            </a:extLst>
          </p:cNvPr>
          <p:cNvCxnSpPr/>
          <p:nvPr/>
        </p:nvCxnSpPr>
        <p:spPr bwMode="auto">
          <a:xfrm flipV="1">
            <a:off x="5997364"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直接箭头连接符 5">
            <a:extLst>
              <a:ext uri="{FF2B5EF4-FFF2-40B4-BE49-F238E27FC236}">
                <a16:creationId xmlns:a16="http://schemas.microsoft.com/office/drawing/2014/main" id="{5E22D73F-E30C-7AD3-A988-9AA9309600D6}"/>
              </a:ext>
            </a:extLst>
          </p:cNvPr>
          <p:cNvCxnSpPr/>
          <p:nvPr/>
        </p:nvCxnSpPr>
        <p:spPr bwMode="auto">
          <a:xfrm flipV="1">
            <a:off x="6272039"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直接箭头连接符 6">
            <a:extLst>
              <a:ext uri="{FF2B5EF4-FFF2-40B4-BE49-F238E27FC236}">
                <a16:creationId xmlns:a16="http://schemas.microsoft.com/office/drawing/2014/main" id="{DFA93336-B738-99DB-755F-FE563C648AA1}"/>
              </a:ext>
            </a:extLst>
          </p:cNvPr>
          <p:cNvCxnSpPr/>
          <p:nvPr/>
        </p:nvCxnSpPr>
        <p:spPr bwMode="auto">
          <a:xfrm flipV="1">
            <a:off x="6563303"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5E8E57C2-FD89-0D75-F4CD-E07A722E8021}"/>
              </a:ext>
            </a:extLst>
          </p:cNvPr>
          <p:cNvCxnSpPr/>
          <p:nvPr/>
        </p:nvCxnSpPr>
        <p:spPr bwMode="auto">
          <a:xfrm flipV="1">
            <a:off x="6846197"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9B9231F7-5CB3-6744-F341-E694605E174B}"/>
              </a:ext>
            </a:extLst>
          </p:cNvPr>
          <p:cNvCxnSpPr/>
          <p:nvPr/>
        </p:nvCxnSpPr>
        <p:spPr bwMode="auto">
          <a:xfrm flipV="1">
            <a:off x="7122644" y="271274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32" name="表格 31">
            <a:extLst>
              <a:ext uri="{FF2B5EF4-FFF2-40B4-BE49-F238E27FC236}">
                <a16:creationId xmlns:a16="http://schemas.microsoft.com/office/drawing/2014/main" id="{2AC4C12E-4E8A-6755-1B45-1843D25456DF}"/>
              </a:ext>
            </a:extLst>
          </p:cNvPr>
          <p:cNvGraphicFramePr>
            <a:graphicFrameLocks noGrp="1"/>
          </p:cNvGraphicFramePr>
          <p:nvPr>
            <p:extLst>
              <p:ext uri="{D42A27DB-BD31-4B8C-83A1-F6EECF244321}">
                <p14:modId xmlns:p14="http://schemas.microsoft.com/office/powerpoint/2010/main" val="1258074535"/>
              </p:ext>
            </p:extLst>
          </p:nvPr>
        </p:nvGraphicFramePr>
        <p:xfrm>
          <a:off x="7246809" y="2436534"/>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49" name="矩形 48">
            <a:extLst>
              <a:ext uri="{FF2B5EF4-FFF2-40B4-BE49-F238E27FC236}">
                <a16:creationId xmlns:a16="http://schemas.microsoft.com/office/drawing/2014/main" id="{4B85B2FD-13A0-42DE-5BF9-96CCC275D60E}"/>
              </a:ext>
            </a:extLst>
          </p:cNvPr>
          <p:cNvSpPr/>
          <p:nvPr/>
        </p:nvSpPr>
        <p:spPr bwMode="auto">
          <a:xfrm>
            <a:off x="7221543" y="2422995"/>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1" name="表格 10">
            <a:extLst>
              <a:ext uri="{FF2B5EF4-FFF2-40B4-BE49-F238E27FC236}">
                <a16:creationId xmlns:a16="http://schemas.microsoft.com/office/drawing/2014/main" id="{6D6671A6-0B04-E547-E89A-0DC49114A754}"/>
              </a:ext>
            </a:extLst>
          </p:cNvPr>
          <p:cNvGraphicFramePr>
            <a:graphicFrameLocks noGrp="1"/>
          </p:cNvGraphicFramePr>
          <p:nvPr>
            <p:extLst>
              <p:ext uri="{D42A27DB-BD31-4B8C-83A1-F6EECF244321}">
                <p14:modId xmlns:p14="http://schemas.microsoft.com/office/powerpoint/2010/main" val="4290393606"/>
              </p:ext>
            </p:extLst>
          </p:nvPr>
        </p:nvGraphicFramePr>
        <p:xfrm>
          <a:off x="7299143" y="3915519"/>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12" name="直接箭头连接符 11">
            <a:extLst>
              <a:ext uri="{FF2B5EF4-FFF2-40B4-BE49-F238E27FC236}">
                <a16:creationId xmlns:a16="http://schemas.microsoft.com/office/drawing/2014/main" id="{2491E24F-E63E-32A6-4549-D62800BCEEA8}"/>
              </a:ext>
            </a:extLst>
          </p:cNvPr>
          <p:cNvCxnSpPr/>
          <p:nvPr/>
        </p:nvCxnSpPr>
        <p:spPr bwMode="auto">
          <a:xfrm flipV="1">
            <a:off x="7394819"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2A98D449-A7A8-0214-9CCC-6AB161CB4C78}"/>
              </a:ext>
            </a:extLst>
          </p:cNvPr>
          <p:cNvCxnSpPr/>
          <p:nvPr/>
        </p:nvCxnSpPr>
        <p:spPr bwMode="auto">
          <a:xfrm flipV="1">
            <a:off x="7669494"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48E49DBE-1746-0B44-BBCC-CD28CCA94076}"/>
              </a:ext>
            </a:extLst>
          </p:cNvPr>
          <p:cNvCxnSpPr/>
          <p:nvPr/>
        </p:nvCxnSpPr>
        <p:spPr bwMode="auto">
          <a:xfrm flipV="1">
            <a:off x="7960758"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a:extLst>
              <a:ext uri="{FF2B5EF4-FFF2-40B4-BE49-F238E27FC236}">
                <a16:creationId xmlns:a16="http://schemas.microsoft.com/office/drawing/2014/main" id="{DC43436D-1A47-83CF-CAFA-7B4A44FCB390}"/>
              </a:ext>
            </a:extLst>
          </p:cNvPr>
          <p:cNvCxnSpPr/>
          <p:nvPr/>
        </p:nvCxnSpPr>
        <p:spPr bwMode="auto">
          <a:xfrm flipV="1">
            <a:off x="8243652"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a:extLst>
              <a:ext uri="{FF2B5EF4-FFF2-40B4-BE49-F238E27FC236}">
                <a16:creationId xmlns:a16="http://schemas.microsoft.com/office/drawing/2014/main" id="{45A1A50E-1973-16A8-A897-88710B2E8B1C}"/>
              </a:ext>
            </a:extLst>
          </p:cNvPr>
          <p:cNvCxnSpPr/>
          <p:nvPr/>
        </p:nvCxnSpPr>
        <p:spPr bwMode="auto">
          <a:xfrm flipV="1">
            <a:off x="852009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FECAF5F7-A62A-F945-3ADF-97B682269106}"/>
              </a:ext>
            </a:extLst>
          </p:cNvPr>
          <p:cNvCxnSpPr>
            <a:cxnSpLocks/>
            <a:stCxn id="49" idx="3"/>
            <a:endCxn id="11" idx="3"/>
          </p:cNvCxnSpPr>
          <p:nvPr/>
        </p:nvCxnSpPr>
        <p:spPr bwMode="auto">
          <a:xfrm flipH="1">
            <a:off x="8652113" y="2567869"/>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20" name="文本框 19">
            <a:extLst>
              <a:ext uri="{FF2B5EF4-FFF2-40B4-BE49-F238E27FC236}">
                <a16:creationId xmlns:a16="http://schemas.microsoft.com/office/drawing/2014/main" id="{2038874E-017F-AE09-9EF9-9E43BBCE1979}"/>
              </a:ext>
            </a:extLst>
          </p:cNvPr>
          <p:cNvSpPr txBox="1"/>
          <p:nvPr/>
        </p:nvSpPr>
        <p:spPr>
          <a:xfrm>
            <a:off x="5896178" y="5080705"/>
            <a:ext cx="1770633"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对下面这两句话的关系进行分类，类别包括</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，输出正确的类别名称</a:t>
            </a:r>
            <a:endParaRPr lang="en-US" altLang="zh-CN" sz="1600" dirty="0">
              <a:latin typeface="微软雅黑" panose="020B0503020204020204" pitchFamily="34" charset="-122"/>
              <a:ea typeface="微软雅黑" panose="020B0503020204020204" pitchFamily="34" charset="-122"/>
            </a:endParaRPr>
          </a:p>
        </p:txBody>
      </p:sp>
      <p:pic>
        <p:nvPicPr>
          <p:cNvPr id="24" name="图形 23" descr="文档 纯色填充">
            <a:extLst>
              <a:ext uri="{FF2B5EF4-FFF2-40B4-BE49-F238E27FC236}">
                <a16:creationId xmlns:a16="http://schemas.microsoft.com/office/drawing/2014/main" id="{5F62D7B5-99F9-0DFC-3BD9-0850CDF57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7470" y="5665449"/>
            <a:ext cx="418373" cy="418373"/>
          </a:xfrm>
          <a:prstGeom prst="rect">
            <a:avLst/>
          </a:prstGeom>
        </p:spPr>
      </p:pic>
    </p:spTree>
    <p:extLst>
      <p:ext uri="{BB962C8B-B14F-4D97-AF65-F5344CB8AC3E}">
        <p14:creationId xmlns:p14="http://schemas.microsoft.com/office/powerpoint/2010/main" val="417530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3DFF7-8375-1232-F966-3CA67B1F432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AE61B5C-476B-7952-34A3-512B5775535E}"/>
              </a:ext>
            </a:extLst>
          </p:cNvPr>
          <p:cNvSpPr>
            <a:spLocks noGrp="1"/>
          </p:cNvSpPr>
          <p:nvPr>
            <p:ph type="title"/>
          </p:nvPr>
        </p:nvSpPr>
        <p:spPr/>
        <p:txBody>
          <a:bodyPr/>
          <a:lstStyle/>
          <a:p>
            <a:r>
              <a:rPr lang="zh-CN" altLang="en-US" dirty="0"/>
              <a:t>常见的微调下游任务举例：文本分类</a:t>
            </a:r>
          </a:p>
        </p:txBody>
      </p:sp>
      <p:sp>
        <p:nvSpPr>
          <p:cNvPr id="8" name="矩形: 圆角 7">
            <a:extLst>
              <a:ext uri="{FF2B5EF4-FFF2-40B4-BE49-F238E27FC236}">
                <a16:creationId xmlns:a16="http://schemas.microsoft.com/office/drawing/2014/main" id="{398B07B2-CB71-6C28-3650-10F8E961A473}"/>
              </a:ext>
            </a:extLst>
          </p:cNvPr>
          <p:cNvSpPr/>
          <p:nvPr/>
        </p:nvSpPr>
        <p:spPr bwMode="auto">
          <a:xfrm>
            <a:off x="340241" y="946299"/>
            <a:ext cx="4959555" cy="5422604"/>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891A66E8-1763-D082-9407-2EDE43229D1D}"/>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87FA36CB-14DF-F1FD-955E-4F174FCFCE15}"/>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892D4AA5-2FF4-7C5B-142D-AF8C973B1111}"/>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7841DF5F-BC6B-47AA-2DA4-B4E960DE15E3}"/>
              </a:ext>
            </a:extLst>
          </p:cNvPr>
          <p:cNvSpPr/>
          <p:nvPr/>
        </p:nvSpPr>
        <p:spPr bwMode="auto">
          <a:xfrm>
            <a:off x="340240" y="948807"/>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546E66F3-0769-4F49-6F59-8B5527B68A66}"/>
              </a:ext>
            </a:extLst>
          </p:cNvPr>
          <p:cNvSpPr/>
          <p:nvPr/>
        </p:nvSpPr>
        <p:spPr>
          <a:xfrm>
            <a:off x="340238" y="947659"/>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E6D6DBE8-D4F9-1D86-3A51-FC17D0F964D7}"/>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29" name="表格 28">
            <a:extLst>
              <a:ext uri="{FF2B5EF4-FFF2-40B4-BE49-F238E27FC236}">
                <a16:creationId xmlns:a16="http://schemas.microsoft.com/office/drawing/2014/main" id="{E8ED5A6B-6388-D3BB-3BAE-BD25F3D7401C}"/>
              </a:ext>
            </a:extLst>
          </p:cNvPr>
          <p:cNvGraphicFramePr>
            <a:graphicFrameLocks noGrp="1"/>
          </p:cNvGraphicFramePr>
          <p:nvPr/>
        </p:nvGraphicFramePr>
        <p:xfrm>
          <a:off x="5847955" y="2921836"/>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30" name="文本框 29">
            <a:extLst>
              <a:ext uri="{FF2B5EF4-FFF2-40B4-BE49-F238E27FC236}">
                <a16:creationId xmlns:a16="http://schemas.microsoft.com/office/drawing/2014/main" id="{76B4FCE6-3C6C-6701-F53E-FFC9E1F5DC6A}"/>
              </a:ext>
            </a:extLst>
          </p:cNvPr>
          <p:cNvSpPr txBox="1"/>
          <p:nvPr/>
        </p:nvSpPr>
        <p:spPr>
          <a:xfrm>
            <a:off x="6695172" y="3130929"/>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31" name="表格 30">
            <a:extLst>
              <a:ext uri="{FF2B5EF4-FFF2-40B4-BE49-F238E27FC236}">
                <a16:creationId xmlns:a16="http://schemas.microsoft.com/office/drawing/2014/main" id="{0A267D32-EF3E-90FA-9A13-43768BB25CCB}"/>
              </a:ext>
            </a:extLst>
          </p:cNvPr>
          <p:cNvGraphicFramePr>
            <a:graphicFrameLocks noGrp="1"/>
          </p:cNvGraphicFramePr>
          <p:nvPr/>
        </p:nvGraphicFramePr>
        <p:xfrm>
          <a:off x="5848018" y="3918447"/>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33" name="文本框 32">
            <a:extLst>
              <a:ext uri="{FF2B5EF4-FFF2-40B4-BE49-F238E27FC236}">
                <a16:creationId xmlns:a16="http://schemas.microsoft.com/office/drawing/2014/main" id="{934A3119-04C4-5DF9-3AD7-EA6D1B9F356C}"/>
              </a:ext>
            </a:extLst>
          </p:cNvPr>
          <p:cNvSpPr txBox="1"/>
          <p:nvPr/>
        </p:nvSpPr>
        <p:spPr>
          <a:xfrm>
            <a:off x="6067376" y="2072272"/>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34" name="文本框 33">
            <a:extLst>
              <a:ext uri="{FF2B5EF4-FFF2-40B4-BE49-F238E27FC236}">
                <a16:creationId xmlns:a16="http://schemas.microsoft.com/office/drawing/2014/main" id="{310EDF49-52FD-D3EF-9D1F-FA8A0566A77C}"/>
              </a:ext>
            </a:extLst>
          </p:cNvPr>
          <p:cNvSpPr txBox="1"/>
          <p:nvPr/>
        </p:nvSpPr>
        <p:spPr>
          <a:xfrm>
            <a:off x="7448882" y="2084290"/>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36" name="直接箭头连接符 35">
            <a:extLst>
              <a:ext uri="{FF2B5EF4-FFF2-40B4-BE49-F238E27FC236}">
                <a16:creationId xmlns:a16="http://schemas.microsoft.com/office/drawing/2014/main" id="{370FEF24-959D-1962-C0E2-EDEDDA844FD8}"/>
              </a:ext>
            </a:extLst>
          </p:cNvPr>
          <p:cNvCxnSpPr/>
          <p:nvPr/>
        </p:nvCxnSpPr>
        <p:spPr bwMode="auto">
          <a:xfrm flipV="1">
            <a:off x="5997364"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a:extLst>
              <a:ext uri="{FF2B5EF4-FFF2-40B4-BE49-F238E27FC236}">
                <a16:creationId xmlns:a16="http://schemas.microsoft.com/office/drawing/2014/main" id="{2E67F719-2B36-C162-702C-6D433C98122E}"/>
              </a:ext>
            </a:extLst>
          </p:cNvPr>
          <p:cNvCxnSpPr/>
          <p:nvPr/>
        </p:nvCxnSpPr>
        <p:spPr bwMode="auto">
          <a:xfrm flipV="1">
            <a:off x="627203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a:extLst>
              <a:ext uri="{FF2B5EF4-FFF2-40B4-BE49-F238E27FC236}">
                <a16:creationId xmlns:a16="http://schemas.microsoft.com/office/drawing/2014/main" id="{020EFD40-B3E0-FEA6-E7C2-412054E40456}"/>
              </a:ext>
            </a:extLst>
          </p:cNvPr>
          <p:cNvCxnSpPr/>
          <p:nvPr/>
        </p:nvCxnSpPr>
        <p:spPr bwMode="auto">
          <a:xfrm flipV="1">
            <a:off x="6563303"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箭头连接符 38">
            <a:extLst>
              <a:ext uri="{FF2B5EF4-FFF2-40B4-BE49-F238E27FC236}">
                <a16:creationId xmlns:a16="http://schemas.microsoft.com/office/drawing/2014/main" id="{9F591FF4-8102-34FC-0A5F-1B1ACE2F001B}"/>
              </a:ext>
            </a:extLst>
          </p:cNvPr>
          <p:cNvCxnSpPr/>
          <p:nvPr/>
        </p:nvCxnSpPr>
        <p:spPr bwMode="auto">
          <a:xfrm flipV="1">
            <a:off x="6846197"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a:extLst>
              <a:ext uri="{FF2B5EF4-FFF2-40B4-BE49-F238E27FC236}">
                <a16:creationId xmlns:a16="http://schemas.microsoft.com/office/drawing/2014/main" id="{504E08FF-18C6-C6C7-49E2-58DF26E3647A}"/>
              </a:ext>
            </a:extLst>
          </p:cNvPr>
          <p:cNvCxnSpPr/>
          <p:nvPr/>
        </p:nvCxnSpPr>
        <p:spPr bwMode="auto">
          <a:xfrm flipV="1">
            <a:off x="7122644" y="370056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id="{39ECC03F-3182-8EAA-4A73-1454B26D7E11}"/>
              </a:ext>
            </a:extLst>
          </p:cNvPr>
          <p:cNvCxnSpPr/>
          <p:nvPr/>
        </p:nvCxnSpPr>
        <p:spPr bwMode="auto">
          <a:xfrm flipV="1">
            <a:off x="7377825"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4DC34DB9-02D3-8367-ADAC-28782EA647C3}"/>
              </a:ext>
            </a:extLst>
          </p:cNvPr>
          <p:cNvCxnSpPr/>
          <p:nvPr/>
        </p:nvCxnSpPr>
        <p:spPr bwMode="auto">
          <a:xfrm flipV="1">
            <a:off x="7652500"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63DBAD1C-8BF3-72B3-7B34-449BDF7E434E}"/>
              </a:ext>
            </a:extLst>
          </p:cNvPr>
          <p:cNvCxnSpPr/>
          <p:nvPr/>
        </p:nvCxnSpPr>
        <p:spPr bwMode="auto">
          <a:xfrm flipV="1">
            <a:off x="7943764"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FC9CCA46-EF6C-EA73-01F7-2BDF013F785F}"/>
              </a:ext>
            </a:extLst>
          </p:cNvPr>
          <p:cNvCxnSpPr/>
          <p:nvPr/>
        </p:nvCxnSpPr>
        <p:spPr bwMode="auto">
          <a:xfrm flipV="1">
            <a:off x="8226658"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A3B6AFB9-7776-D084-812E-9C14D15C82EA}"/>
              </a:ext>
            </a:extLst>
          </p:cNvPr>
          <p:cNvCxnSpPr/>
          <p:nvPr/>
        </p:nvCxnSpPr>
        <p:spPr bwMode="auto">
          <a:xfrm flipV="1">
            <a:off x="8503105" y="271274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矩形 46">
            <a:extLst>
              <a:ext uri="{FF2B5EF4-FFF2-40B4-BE49-F238E27FC236}">
                <a16:creationId xmlns:a16="http://schemas.microsoft.com/office/drawing/2014/main" id="{5429DD1C-3CA9-2BEF-B534-2E29EB735D57}"/>
              </a:ext>
            </a:extLst>
          </p:cNvPr>
          <p:cNvSpPr/>
          <p:nvPr/>
        </p:nvSpPr>
        <p:spPr bwMode="auto">
          <a:xfrm>
            <a:off x="5847956" y="3909655"/>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48" name="矩形 47">
            <a:extLst>
              <a:ext uri="{FF2B5EF4-FFF2-40B4-BE49-F238E27FC236}">
                <a16:creationId xmlns:a16="http://schemas.microsoft.com/office/drawing/2014/main" id="{2692CBD5-4B0C-08CB-5C16-A671063B3530}"/>
              </a:ext>
            </a:extLst>
          </p:cNvPr>
          <p:cNvSpPr/>
          <p:nvPr/>
        </p:nvSpPr>
        <p:spPr bwMode="auto">
          <a:xfrm>
            <a:off x="6716501" y="3909655"/>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2" name="标注: 线形 51">
            <a:extLst>
              <a:ext uri="{FF2B5EF4-FFF2-40B4-BE49-F238E27FC236}">
                <a16:creationId xmlns:a16="http://schemas.microsoft.com/office/drawing/2014/main" id="{4F95B379-1848-593C-03B0-BA1C3931180B}"/>
              </a:ext>
            </a:extLst>
          </p:cNvPr>
          <p:cNvSpPr/>
          <p:nvPr/>
        </p:nvSpPr>
        <p:spPr bwMode="auto">
          <a:xfrm>
            <a:off x="7221611" y="1562624"/>
            <a:ext cx="1409281" cy="409620"/>
          </a:xfrm>
          <a:prstGeom prst="borderCallout1">
            <a:avLst>
              <a:gd name="adj1" fmla="val 113494"/>
              <a:gd name="adj2" fmla="val 50852"/>
              <a:gd name="adj3" fmla="val 191669"/>
              <a:gd name="adj4" fmla="val 5089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3" name="文本框 52">
            <a:extLst>
              <a:ext uri="{FF2B5EF4-FFF2-40B4-BE49-F238E27FC236}">
                <a16:creationId xmlns:a16="http://schemas.microsoft.com/office/drawing/2014/main" id="{CCC72CC2-2823-A3B0-B8E8-066E5F6959B6}"/>
              </a:ext>
            </a:extLst>
          </p:cNvPr>
          <p:cNvSpPr txBox="1"/>
          <p:nvPr/>
        </p:nvSpPr>
        <p:spPr>
          <a:xfrm>
            <a:off x="5809479" y="4198377"/>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54" name="文本框 53">
            <a:extLst>
              <a:ext uri="{FF2B5EF4-FFF2-40B4-BE49-F238E27FC236}">
                <a16:creationId xmlns:a16="http://schemas.microsoft.com/office/drawing/2014/main" id="{5C85C1C5-D1A0-FEB6-7449-E1A6CB0CBF4F}"/>
              </a:ext>
            </a:extLst>
          </p:cNvPr>
          <p:cNvSpPr txBox="1"/>
          <p:nvPr/>
        </p:nvSpPr>
        <p:spPr>
          <a:xfrm>
            <a:off x="6695947" y="4205929"/>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sp>
        <p:nvSpPr>
          <p:cNvPr id="56" name="标注: 线形 55">
            <a:extLst>
              <a:ext uri="{FF2B5EF4-FFF2-40B4-BE49-F238E27FC236}">
                <a16:creationId xmlns:a16="http://schemas.microsoft.com/office/drawing/2014/main" id="{A6276447-2016-1003-5769-40E1EC0964AA}"/>
              </a:ext>
            </a:extLst>
          </p:cNvPr>
          <p:cNvSpPr/>
          <p:nvPr/>
        </p:nvSpPr>
        <p:spPr bwMode="auto">
          <a:xfrm rot="10800000">
            <a:off x="5847951" y="5033502"/>
            <a:ext cx="1818859"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8" name="文本框 57">
            <a:extLst>
              <a:ext uri="{FF2B5EF4-FFF2-40B4-BE49-F238E27FC236}">
                <a16:creationId xmlns:a16="http://schemas.microsoft.com/office/drawing/2014/main" id="{E4B2480A-FC29-B713-BEF4-4933697DBC24}"/>
              </a:ext>
            </a:extLst>
          </p:cNvPr>
          <p:cNvSpPr txBox="1"/>
          <p:nvPr/>
        </p:nvSpPr>
        <p:spPr>
          <a:xfrm>
            <a:off x="7652500" y="1609632"/>
            <a:ext cx="95874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积极</a:t>
            </a:r>
            <a:endParaRPr lang="en-US" altLang="zh-CN" sz="1600"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FC353EA8-9F34-12C8-AA5C-8743E71DD0F1}"/>
              </a:ext>
            </a:extLst>
          </p:cNvPr>
          <p:cNvSpPr txBox="1"/>
          <p:nvPr/>
        </p:nvSpPr>
        <p:spPr>
          <a:xfrm>
            <a:off x="5896178" y="5080705"/>
            <a:ext cx="1770633"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对下面这段话进行情感归属分类，类别包括</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，输出正确的名称</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BBEDC02A-D3D7-F92E-1022-B49C65B27DA0}"/>
              </a:ext>
            </a:extLst>
          </p:cNvPr>
          <p:cNvSpPr/>
          <p:nvPr/>
        </p:nvSpPr>
        <p:spPr bwMode="auto">
          <a:xfrm rot="10800000">
            <a:off x="7791564" y="5033500"/>
            <a:ext cx="855301" cy="1159961"/>
          </a:xfrm>
          <a:prstGeom prst="borderCallout1">
            <a:avLst>
              <a:gd name="adj1" fmla="val 109827"/>
              <a:gd name="adj2" fmla="val 50852"/>
              <a:gd name="adj3" fmla="val 130020"/>
              <a:gd name="adj4" fmla="val 194475"/>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63" name="图形 62" descr="文档 纯色填充">
            <a:extLst>
              <a:ext uri="{FF2B5EF4-FFF2-40B4-BE49-F238E27FC236}">
                <a16:creationId xmlns:a16="http://schemas.microsoft.com/office/drawing/2014/main" id="{2E06EFBC-AB08-14E2-74D3-031B3A8B44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2899" y="5242956"/>
            <a:ext cx="787518" cy="787518"/>
          </a:xfrm>
          <a:prstGeom prst="rect">
            <a:avLst/>
          </a:prstGeom>
        </p:spPr>
      </p:pic>
      <p:graphicFrame>
        <p:nvGraphicFramePr>
          <p:cNvPr id="4" name="表格 3">
            <a:extLst>
              <a:ext uri="{FF2B5EF4-FFF2-40B4-BE49-F238E27FC236}">
                <a16:creationId xmlns:a16="http://schemas.microsoft.com/office/drawing/2014/main" id="{0628F6E9-96D5-9606-5BE9-6B55B684DED5}"/>
              </a:ext>
            </a:extLst>
          </p:cNvPr>
          <p:cNvGraphicFramePr>
            <a:graphicFrameLocks noGrp="1"/>
          </p:cNvGraphicFramePr>
          <p:nvPr/>
        </p:nvGraphicFramePr>
        <p:xfrm>
          <a:off x="5851048" y="2438214"/>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5" name="直接箭头连接符 4">
            <a:extLst>
              <a:ext uri="{FF2B5EF4-FFF2-40B4-BE49-F238E27FC236}">
                <a16:creationId xmlns:a16="http://schemas.microsoft.com/office/drawing/2014/main" id="{63A4474B-B355-9E1E-CAA5-9DDE91169D77}"/>
              </a:ext>
            </a:extLst>
          </p:cNvPr>
          <p:cNvCxnSpPr/>
          <p:nvPr/>
        </p:nvCxnSpPr>
        <p:spPr bwMode="auto">
          <a:xfrm flipV="1">
            <a:off x="5997364"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直接箭头连接符 5">
            <a:extLst>
              <a:ext uri="{FF2B5EF4-FFF2-40B4-BE49-F238E27FC236}">
                <a16:creationId xmlns:a16="http://schemas.microsoft.com/office/drawing/2014/main" id="{AB2803FE-DEAD-9DC4-2FE8-E66D659C088A}"/>
              </a:ext>
            </a:extLst>
          </p:cNvPr>
          <p:cNvCxnSpPr/>
          <p:nvPr/>
        </p:nvCxnSpPr>
        <p:spPr bwMode="auto">
          <a:xfrm flipV="1">
            <a:off x="6272039"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直接箭头连接符 6">
            <a:extLst>
              <a:ext uri="{FF2B5EF4-FFF2-40B4-BE49-F238E27FC236}">
                <a16:creationId xmlns:a16="http://schemas.microsoft.com/office/drawing/2014/main" id="{7F1A64E0-D491-8D45-7740-3764AFA957D9}"/>
              </a:ext>
            </a:extLst>
          </p:cNvPr>
          <p:cNvCxnSpPr/>
          <p:nvPr/>
        </p:nvCxnSpPr>
        <p:spPr bwMode="auto">
          <a:xfrm flipV="1">
            <a:off x="6563303"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B7C05F82-BCBD-C3FD-7BAF-2EAC56FDD224}"/>
              </a:ext>
            </a:extLst>
          </p:cNvPr>
          <p:cNvCxnSpPr/>
          <p:nvPr/>
        </p:nvCxnSpPr>
        <p:spPr bwMode="auto">
          <a:xfrm flipV="1">
            <a:off x="6846197"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4D5E408A-FD65-66CE-EFC0-78CA0D391594}"/>
              </a:ext>
            </a:extLst>
          </p:cNvPr>
          <p:cNvCxnSpPr/>
          <p:nvPr/>
        </p:nvCxnSpPr>
        <p:spPr bwMode="auto">
          <a:xfrm flipV="1">
            <a:off x="7122644" y="271274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32" name="表格 31">
            <a:extLst>
              <a:ext uri="{FF2B5EF4-FFF2-40B4-BE49-F238E27FC236}">
                <a16:creationId xmlns:a16="http://schemas.microsoft.com/office/drawing/2014/main" id="{782BCC14-3EAC-2AE8-5878-5DF8E13F59A5}"/>
              </a:ext>
            </a:extLst>
          </p:cNvPr>
          <p:cNvGraphicFramePr>
            <a:graphicFrameLocks noGrp="1"/>
          </p:cNvGraphicFramePr>
          <p:nvPr/>
        </p:nvGraphicFramePr>
        <p:xfrm>
          <a:off x="7246809" y="2436534"/>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49" name="矩形 48">
            <a:extLst>
              <a:ext uri="{FF2B5EF4-FFF2-40B4-BE49-F238E27FC236}">
                <a16:creationId xmlns:a16="http://schemas.microsoft.com/office/drawing/2014/main" id="{2C9AD858-6CE0-D9F4-EB60-D092511C5DD4}"/>
              </a:ext>
            </a:extLst>
          </p:cNvPr>
          <p:cNvSpPr/>
          <p:nvPr/>
        </p:nvSpPr>
        <p:spPr bwMode="auto">
          <a:xfrm>
            <a:off x="7221543" y="2422995"/>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1" name="表格 10">
            <a:extLst>
              <a:ext uri="{FF2B5EF4-FFF2-40B4-BE49-F238E27FC236}">
                <a16:creationId xmlns:a16="http://schemas.microsoft.com/office/drawing/2014/main" id="{1A9D1B48-4BB6-B00B-9C17-AF97393E7194}"/>
              </a:ext>
            </a:extLst>
          </p:cNvPr>
          <p:cNvGraphicFramePr>
            <a:graphicFrameLocks noGrp="1"/>
          </p:cNvGraphicFramePr>
          <p:nvPr/>
        </p:nvGraphicFramePr>
        <p:xfrm>
          <a:off x="7299143" y="3915519"/>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12" name="直接箭头连接符 11">
            <a:extLst>
              <a:ext uri="{FF2B5EF4-FFF2-40B4-BE49-F238E27FC236}">
                <a16:creationId xmlns:a16="http://schemas.microsoft.com/office/drawing/2014/main" id="{F7C8FD3B-B47E-73C8-DCE4-44FF1C81BA2C}"/>
              </a:ext>
            </a:extLst>
          </p:cNvPr>
          <p:cNvCxnSpPr/>
          <p:nvPr/>
        </p:nvCxnSpPr>
        <p:spPr bwMode="auto">
          <a:xfrm flipV="1">
            <a:off x="7394819"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3A16ED35-91DF-C88D-FF94-9CA42B95A16A}"/>
              </a:ext>
            </a:extLst>
          </p:cNvPr>
          <p:cNvCxnSpPr/>
          <p:nvPr/>
        </p:nvCxnSpPr>
        <p:spPr bwMode="auto">
          <a:xfrm flipV="1">
            <a:off x="7669494"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99500AFB-261A-9B02-B3D1-619B6B835362}"/>
              </a:ext>
            </a:extLst>
          </p:cNvPr>
          <p:cNvCxnSpPr/>
          <p:nvPr/>
        </p:nvCxnSpPr>
        <p:spPr bwMode="auto">
          <a:xfrm flipV="1">
            <a:off x="7960758"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a:extLst>
              <a:ext uri="{FF2B5EF4-FFF2-40B4-BE49-F238E27FC236}">
                <a16:creationId xmlns:a16="http://schemas.microsoft.com/office/drawing/2014/main" id="{E2A398A5-503E-8496-9E05-F6C1E8839FA5}"/>
              </a:ext>
            </a:extLst>
          </p:cNvPr>
          <p:cNvCxnSpPr/>
          <p:nvPr/>
        </p:nvCxnSpPr>
        <p:spPr bwMode="auto">
          <a:xfrm flipV="1">
            <a:off x="8243652"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a:extLst>
              <a:ext uri="{FF2B5EF4-FFF2-40B4-BE49-F238E27FC236}">
                <a16:creationId xmlns:a16="http://schemas.microsoft.com/office/drawing/2014/main" id="{44A0727D-4D8E-3D40-5328-23CD18B1A9A4}"/>
              </a:ext>
            </a:extLst>
          </p:cNvPr>
          <p:cNvCxnSpPr/>
          <p:nvPr/>
        </p:nvCxnSpPr>
        <p:spPr bwMode="auto">
          <a:xfrm flipV="1">
            <a:off x="852009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00E3379E-614B-38D6-0B9B-C18716D5E2C2}"/>
              </a:ext>
            </a:extLst>
          </p:cNvPr>
          <p:cNvCxnSpPr>
            <a:cxnSpLocks/>
            <a:stCxn id="49" idx="3"/>
            <a:endCxn id="11" idx="3"/>
          </p:cNvCxnSpPr>
          <p:nvPr/>
        </p:nvCxnSpPr>
        <p:spPr bwMode="auto">
          <a:xfrm flipH="1">
            <a:off x="8652113" y="2567869"/>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pic>
        <p:nvPicPr>
          <p:cNvPr id="24" name="图片 23">
            <a:extLst>
              <a:ext uri="{FF2B5EF4-FFF2-40B4-BE49-F238E27FC236}">
                <a16:creationId xmlns:a16="http://schemas.microsoft.com/office/drawing/2014/main" id="{60B84664-4A5A-0B4D-0BC1-79AA5949B8F6}"/>
              </a:ext>
            </a:extLst>
          </p:cNvPr>
          <p:cNvPicPr>
            <a:picLocks noChangeAspect="1"/>
          </p:cNvPicPr>
          <p:nvPr/>
        </p:nvPicPr>
        <p:blipFill>
          <a:blip r:embed="rId5"/>
          <a:stretch>
            <a:fillRect/>
          </a:stretch>
        </p:blipFill>
        <p:spPr>
          <a:xfrm>
            <a:off x="390916" y="3265334"/>
            <a:ext cx="4871714" cy="2386758"/>
          </a:xfrm>
          <a:prstGeom prst="rect">
            <a:avLst/>
          </a:prstGeom>
        </p:spPr>
      </p:pic>
      <p:sp>
        <p:nvSpPr>
          <p:cNvPr id="25" name="文本框 24">
            <a:extLst>
              <a:ext uri="{FF2B5EF4-FFF2-40B4-BE49-F238E27FC236}">
                <a16:creationId xmlns:a16="http://schemas.microsoft.com/office/drawing/2014/main" id="{75F1D0AE-06DE-9F32-43DB-B74DFC730559}"/>
              </a:ext>
            </a:extLst>
          </p:cNvPr>
          <p:cNvSpPr txBox="1"/>
          <p:nvPr/>
        </p:nvSpPr>
        <p:spPr>
          <a:xfrm>
            <a:off x="729651" y="1730298"/>
            <a:ext cx="4247169" cy="1477328"/>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情感分类任务</a:t>
            </a:r>
            <a:endParaRPr lang="en-GB"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代表性方法：</a:t>
            </a:r>
            <a:r>
              <a:rPr lang="en-US" altLang="zh-CN" sz="1800" dirty="0">
                <a:latin typeface="微软雅黑" panose="020B0503020204020204" pitchFamily="34" charset="-122"/>
                <a:ea typeface="微软雅黑" panose="020B0503020204020204" pitchFamily="34" charset="-122"/>
              </a:rPr>
              <a:t>A Deep Neural Architecture for Sentence-level Sentiment Classification in Twitter Social Networking</a:t>
            </a:r>
            <a:endParaRPr lang="en-GB"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9842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6228-5123-5324-307D-2C2EFC658EB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950BA08-AF1E-08D6-E032-F69894E4968B}"/>
              </a:ext>
            </a:extLst>
          </p:cNvPr>
          <p:cNvSpPr>
            <a:spLocks noGrp="1"/>
          </p:cNvSpPr>
          <p:nvPr>
            <p:ph type="title"/>
          </p:nvPr>
        </p:nvSpPr>
        <p:spPr/>
        <p:txBody>
          <a:bodyPr/>
          <a:lstStyle/>
          <a:p>
            <a:r>
              <a:rPr lang="zh-CN" altLang="en-US" dirty="0"/>
              <a:t>常见的微调下游任务举例：序列标注</a:t>
            </a:r>
          </a:p>
        </p:txBody>
      </p:sp>
      <p:sp>
        <p:nvSpPr>
          <p:cNvPr id="8" name="矩形: 圆角 7">
            <a:extLst>
              <a:ext uri="{FF2B5EF4-FFF2-40B4-BE49-F238E27FC236}">
                <a16:creationId xmlns:a16="http://schemas.microsoft.com/office/drawing/2014/main" id="{9F6F7B9B-ECC7-7166-5951-4B1B137B9175}"/>
              </a:ext>
            </a:extLst>
          </p:cNvPr>
          <p:cNvSpPr/>
          <p:nvPr/>
        </p:nvSpPr>
        <p:spPr bwMode="auto">
          <a:xfrm>
            <a:off x="340241" y="2590239"/>
            <a:ext cx="4959555" cy="3778663"/>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9ABE2258-8254-7AB7-5DEE-1A7B4623BA97}"/>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E506BE84-F5A2-6272-9B98-F55F759A8889}"/>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81030B8D-EAFF-5980-8191-D8D891BB64C5}"/>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482C80A2-131E-6340-6893-E50B6F0812F5}"/>
              </a:ext>
            </a:extLst>
          </p:cNvPr>
          <p:cNvSpPr/>
          <p:nvPr/>
        </p:nvSpPr>
        <p:spPr bwMode="auto">
          <a:xfrm>
            <a:off x="340242" y="2591388"/>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FA1278E9-2223-F9B5-7C4E-92C9075EEFC3}"/>
              </a:ext>
            </a:extLst>
          </p:cNvPr>
          <p:cNvSpPr/>
          <p:nvPr/>
        </p:nvSpPr>
        <p:spPr>
          <a:xfrm>
            <a:off x="340240" y="2590240"/>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BB02697-F5E8-FB1B-BB3C-8665E663569A}"/>
              </a:ext>
            </a:extLst>
          </p:cNvPr>
          <p:cNvSpPr txBox="1"/>
          <p:nvPr/>
        </p:nvSpPr>
        <p:spPr>
          <a:xfrm>
            <a:off x="761360" y="3158777"/>
            <a:ext cx="4247169" cy="646331"/>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Bidirectional LSTM-CRF models for sequence tagging</a:t>
            </a:r>
          </a:p>
        </p:txBody>
      </p:sp>
      <p:sp>
        <p:nvSpPr>
          <p:cNvPr id="52" name="标注: 线形 51">
            <a:extLst>
              <a:ext uri="{FF2B5EF4-FFF2-40B4-BE49-F238E27FC236}">
                <a16:creationId xmlns:a16="http://schemas.microsoft.com/office/drawing/2014/main" id="{D96CCF0F-78BC-0A8D-6101-24BA75FF0E5A}"/>
              </a:ext>
            </a:extLst>
          </p:cNvPr>
          <p:cNvSpPr/>
          <p:nvPr/>
        </p:nvSpPr>
        <p:spPr bwMode="auto">
          <a:xfrm>
            <a:off x="7221611" y="1501429"/>
            <a:ext cx="1409281" cy="688579"/>
          </a:xfrm>
          <a:prstGeom prst="borderCallout1">
            <a:avLst>
              <a:gd name="adj1" fmla="val 113494"/>
              <a:gd name="adj2" fmla="val 50852"/>
              <a:gd name="adj3" fmla="val 130226"/>
              <a:gd name="adj4" fmla="val 5121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6" name="标注: 线形 55">
            <a:extLst>
              <a:ext uri="{FF2B5EF4-FFF2-40B4-BE49-F238E27FC236}">
                <a16:creationId xmlns:a16="http://schemas.microsoft.com/office/drawing/2014/main" id="{31885E9D-B994-8DA6-C3C8-ED672BB69299}"/>
              </a:ext>
            </a:extLst>
          </p:cNvPr>
          <p:cNvSpPr/>
          <p:nvPr/>
        </p:nvSpPr>
        <p:spPr bwMode="auto">
          <a:xfrm rot="10800000">
            <a:off x="5847950" y="5033501"/>
            <a:ext cx="1082845"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9" name="文本框 58">
            <a:extLst>
              <a:ext uri="{FF2B5EF4-FFF2-40B4-BE49-F238E27FC236}">
                <a16:creationId xmlns:a16="http://schemas.microsoft.com/office/drawing/2014/main" id="{155FAAF5-A307-F462-4EFF-D1DC19CE55F8}"/>
              </a:ext>
            </a:extLst>
          </p:cNvPr>
          <p:cNvSpPr txBox="1"/>
          <p:nvPr/>
        </p:nvSpPr>
        <p:spPr>
          <a:xfrm>
            <a:off x="5896179" y="5080705"/>
            <a:ext cx="1082846"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对下面的文字进行命名实体识别</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2E3ADCA1-E6A4-4B68-A1FE-457ACFCDF7E5}"/>
              </a:ext>
            </a:extLst>
          </p:cNvPr>
          <p:cNvSpPr/>
          <p:nvPr/>
        </p:nvSpPr>
        <p:spPr bwMode="auto">
          <a:xfrm rot="10800000">
            <a:off x="7073153" y="5033499"/>
            <a:ext cx="1573712" cy="1159961"/>
          </a:xfrm>
          <a:prstGeom prst="borderCallout1">
            <a:avLst>
              <a:gd name="adj1" fmla="val 109827"/>
              <a:gd name="adj2" fmla="val 50852"/>
              <a:gd name="adj3" fmla="val 131179"/>
              <a:gd name="adj4" fmla="val 10048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5" name="图片 4">
            <a:extLst>
              <a:ext uri="{FF2B5EF4-FFF2-40B4-BE49-F238E27FC236}">
                <a16:creationId xmlns:a16="http://schemas.microsoft.com/office/drawing/2014/main" id="{9622097D-2D01-DEE8-324F-C71111477B58}"/>
              </a:ext>
            </a:extLst>
          </p:cNvPr>
          <p:cNvPicPr>
            <a:picLocks noChangeAspect="1"/>
          </p:cNvPicPr>
          <p:nvPr/>
        </p:nvPicPr>
        <p:blipFill>
          <a:blip r:embed="rId3"/>
          <a:stretch>
            <a:fillRect/>
          </a:stretch>
        </p:blipFill>
        <p:spPr>
          <a:xfrm>
            <a:off x="647276" y="3897280"/>
            <a:ext cx="4452092" cy="2366850"/>
          </a:xfrm>
          <a:prstGeom prst="rect">
            <a:avLst/>
          </a:prstGeom>
        </p:spPr>
      </p:pic>
      <p:sp>
        <p:nvSpPr>
          <p:cNvPr id="6" name="矩形: 圆角 5">
            <a:extLst>
              <a:ext uri="{FF2B5EF4-FFF2-40B4-BE49-F238E27FC236}">
                <a16:creationId xmlns:a16="http://schemas.microsoft.com/office/drawing/2014/main" id="{01A88043-0584-583D-770F-F49589A15564}"/>
              </a:ext>
            </a:extLst>
          </p:cNvPr>
          <p:cNvSpPr/>
          <p:nvPr/>
        </p:nvSpPr>
        <p:spPr bwMode="auto">
          <a:xfrm>
            <a:off x="347007" y="946298"/>
            <a:ext cx="4959555" cy="1490911"/>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 name="矩形: 圆角 6">
            <a:extLst>
              <a:ext uri="{FF2B5EF4-FFF2-40B4-BE49-F238E27FC236}">
                <a16:creationId xmlns:a16="http://schemas.microsoft.com/office/drawing/2014/main" id="{49090FF5-C72B-CE21-0BEE-C731E566BFFB}"/>
              </a:ext>
            </a:extLst>
          </p:cNvPr>
          <p:cNvSpPr/>
          <p:nvPr/>
        </p:nvSpPr>
        <p:spPr bwMode="auto">
          <a:xfrm>
            <a:off x="340237" y="946298"/>
            <a:ext cx="354527" cy="1490910"/>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9" name="文本框 8">
            <a:extLst>
              <a:ext uri="{FF2B5EF4-FFF2-40B4-BE49-F238E27FC236}">
                <a16:creationId xmlns:a16="http://schemas.microsoft.com/office/drawing/2014/main" id="{01FF664F-7501-E1D8-C237-3B58EB6BFFA6}"/>
              </a:ext>
            </a:extLst>
          </p:cNvPr>
          <p:cNvSpPr txBox="1"/>
          <p:nvPr/>
        </p:nvSpPr>
        <p:spPr>
          <a:xfrm>
            <a:off x="323949" y="1053514"/>
            <a:ext cx="307039"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任务介绍</a:t>
            </a:r>
            <a:endParaRPr lang="en-US" altLang="zh-CN"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9B18429-3992-3AD5-735C-F718B10B1438}"/>
              </a:ext>
            </a:extLst>
          </p:cNvPr>
          <p:cNvSpPr txBox="1"/>
          <p:nvPr/>
        </p:nvSpPr>
        <p:spPr>
          <a:xfrm>
            <a:off x="819817" y="1068356"/>
            <a:ext cx="4312477"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命名实体识别（</a:t>
            </a:r>
            <a:r>
              <a:rPr lang="en-US" altLang="zh-CN" sz="1800" dirty="0">
                <a:latin typeface="微软雅黑" panose="020B0503020204020204" pitchFamily="34" charset="-122"/>
                <a:ea typeface="微软雅黑" panose="020B0503020204020204" pitchFamily="34" charset="-122"/>
              </a:rPr>
              <a:t>Named Entity Recognition</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NER</a:t>
            </a:r>
            <a:r>
              <a:rPr lang="zh-CN" altLang="en-US" sz="1800" dirty="0">
                <a:latin typeface="微软雅黑" panose="020B0503020204020204" pitchFamily="34" charset="-122"/>
                <a:ea typeface="微软雅黑" panose="020B0503020204020204" pitchFamily="34" charset="-122"/>
              </a:rPr>
              <a:t>是指识别文本中具有特定意义的实体，包括人名、地名、专有名词，以及时间、数量等。</a:t>
            </a:r>
            <a:endParaRPr lang="en-US" altLang="zh-CN" sz="18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E6819FF-0237-FDBD-D5EA-AD6FDCB0754F}"/>
              </a:ext>
            </a:extLst>
          </p:cNvPr>
          <p:cNvSpPr txBox="1"/>
          <p:nvPr/>
        </p:nvSpPr>
        <p:spPr>
          <a:xfrm>
            <a:off x="7115745" y="5058537"/>
            <a:ext cx="1550779"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首都是对一个国家的政治中心和</a:t>
            </a:r>
            <a:r>
              <a:rPr lang="en-US" altLang="zh-CN" sz="1400" dirty="0">
                <a:latin typeface="微软雅黑" panose="020B0503020204020204" pitchFamily="34" charset="-122"/>
                <a:ea typeface="微软雅黑" panose="020B0503020204020204" pitchFamily="34" charset="-122"/>
              </a:rPr>
              <a:t>……………………………………………………………………</a:t>
            </a:r>
          </a:p>
        </p:txBody>
      </p:sp>
      <p:sp>
        <p:nvSpPr>
          <p:cNvPr id="27" name="文本框 26">
            <a:extLst>
              <a:ext uri="{FF2B5EF4-FFF2-40B4-BE49-F238E27FC236}">
                <a16:creationId xmlns:a16="http://schemas.microsoft.com/office/drawing/2014/main" id="{CC3BAA1A-0C1F-0739-3B66-B70C309ADD56}"/>
              </a:ext>
            </a:extLst>
          </p:cNvPr>
          <p:cNvSpPr txBox="1"/>
          <p:nvPr/>
        </p:nvSpPr>
        <p:spPr>
          <a:xfrm>
            <a:off x="7289204" y="1485849"/>
            <a:ext cx="1409281" cy="738664"/>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实体：首都、国家、政治中心 </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9C38ADB-28FE-9E02-930B-25D578B4E2AE}"/>
              </a:ext>
            </a:extLst>
          </p:cNvPr>
          <p:cNvGraphicFramePr>
            <a:graphicFrameLocks noGrp="1"/>
          </p:cNvGraphicFramePr>
          <p:nvPr>
            <p:extLst>
              <p:ext uri="{D42A27DB-BD31-4B8C-83A1-F6EECF244321}">
                <p14:modId xmlns:p14="http://schemas.microsoft.com/office/powerpoint/2010/main" val="3974697189"/>
              </p:ext>
            </p:extLst>
          </p:nvPr>
        </p:nvGraphicFramePr>
        <p:xfrm>
          <a:off x="5847955" y="2921836"/>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11" name="文本框 10">
            <a:extLst>
              <a:ext uri="{FF2B5EF4-FFF2-40B4-BE49-F238E27FC236}">
                <a16:creationId xmlns:a16="http://schemas.microsoft.com/office/drawing/2014/main" id="{AE7AEF0C-CECA-031E-9545-23152D6F7516}"/>
              </a:ext>
            </a:extLst>
          </p:cNvPr>
          <p:cNvSpPr txBox="1"/>
          <p:nvPr/>
        </p:nvSpPr>
        <p:spPr>
          <a:xfrm>
            <a:off x="6695172" y="3130929"/>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12" name="表格 11">
            <a:extLst>
              <a:ext uri="{FF2B5EF4-FFF2-40B4-BE49-F238E27FC236}">
                <a16:creationId xmlns:a16="http://schemas.microsoft.com/office/drawing/2014/main" id="{96314A01-B0DE-FEFE-341C-AA6616C3491D}"/>
              </a:ext>
            </a:extLst>
          </p:cNvPr>
          <p:cNvGraphicFramePr>
            <a:graphicFrameLocks noGrp="1"/>
          </p:cNvGraphicFramePr>
          <p:nvPr>
            <p:extLst>
              <p:ext uri="{D42A27DB-BD31-4B8C-83A1-F6EECF244321}">
                <p14:modId xmlns:p14="http://schemas.microsoft.com/office/powerpoint/2010/main" val="1840854724"/>
              </p:ext>
            </p:extLst>
          </p:nvPr>
        </p:nvGraphicFramePr>
        <p:xfrm>
          <a:off x="5848018" y="3918447"/>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13" name="文本框 12">
            <a:extLst>
              <a:ext uri="{FF2B5EF4-FFF2-40B4-BE49-F238E27FC236}">
                <a16:creationId xmlns:a16="http://schemas.microsoft.com/office/drawing/2014/main" id="{0FA5A552-39B9-7396-2894-B1BA1C12DDC1}"/>
              </a:ext>
            </a:extLst>
          </p:cNvPr>
          <p:cNvSpPr txBox="1"/>
          <p:nvPr/>
        </p:nvSpPr>
        <p:spPr>
          <a:xfrm>
            <a:off x="6067376" y="2072272"/>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14" name="文本框 13">
            <a:extLst>
              <a:ext uri="{FF2B5EF4-FFF2-40B4-BE49-F238E27FC236}">
                <a16:creationId xmlns:a16="http://schemas.microsoft.com/office/drawing/2014/main" id="{2644CA9C-1507-1DB5-A18A-D551A11B2CD8}"/>
              </a:ext>
            </a:extLst>
          </p:cNvPr>
          <p:cNvSpPr txBox="1"/>
          <p:nvPr/>
        </p:nvSpPr>
        <p:spPr>
          <a:xfrm>
            <a:off x="7448882" y="2084290"/>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17" name="直接箭头连接符 16">
            <a:extLst>
              <a:ext uri="{FF2B5EF4-FFF2-40B4-BE49-F238E27FC236}">
                <a16:creationId xmlns:a16="http://schemas.microsoft.com/office/drawing/2014/main" id="{5A84F28B-7DD5-C88E-A40F-F33E79D5F06B}"/>
              </a:ext>
            </a:extLst>
          </p:cNvPr>
          <p:cNvCxnSpPr/>
          <p:nvPr/>
        </p:nvCxnSpPr>
        <p:spPr bwMode="auto">
          <a:xfrm flipV="1">
            <a:off x="5997364"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a:extLst>
              <a:ext uri="{FF2B5EF4-FFF2-40B4-BE49-F238E27FC236}">
                <a16:creationId xmlns:a16="http://schemas.microsoft.com/office/drawing/2014/main" id="{0E0157D8-0AA0-4F1C-B337-59938E5542DC}"/>
              </a:ext>
            </a:extLst>
          </p:cNvPr>
          <p:cNvCxnSpPr/>
          <p:nvPr/>
        </p:nvCxnSpPr>
        <p:spPr bwMode="auto">
          <a:xfrm flipV="1">
            <a:off x="627203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a:extLst>
              <a:ext uri="{FF2B5EF4-FFF2-40B4-BE49-F238E27FC236}">
                <a16:creationId xmlns:a16="http://schemas.microsoft.com/office/drawing/2014/main" id="{F188B2EB-DDD4-FB4F-797E-4EFFD19F7D1A}"/>
              </a:ext>
            </a:extLst>
          </p:cNvPr>
          <p:cNvCxnSpPr/>
          <p:nvPr/>
        </p:nvCxnSpPr>
        <p:spPr bwMode="auto">
          <a:xfrm flipV="1">
            <a:off x="6563303"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114D97C0-E43F-813B-EA70-F258754DD715}"/>
              </a:ext>
            </a:extLst>
          </p:cNvPr>
          <p:cNvCxnSpPr/>
          <p:nvPr/>
        </p:nvCxnSpPr>
        <p:spPr bwMode="auto">
          <a:xfrm flipV="1">
            <a:off x="6846197"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a:extLst>
              <a:ext uri="{FF2B5EF4-FFF2-40B4-BE49-F238E27FC236}">
                <a16:creationId xmlns:a16="http://schemas.microsoft.com/office/drawing/2014/main" id="{1A44A07C-D5D5-9355-C6F5-6ED4B225540C}"/>
              </a:ext>
            </a:extLst>
          </p:cNvPr>
          <p:cNvCxnSpPr/>
          <p:nvPr/>
        </p:nvCxnSpPr>
        <p:spPr bwMode="auto">
          <a:xfrm flipV="1">
            <a:off x="7122644" y="370056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D537808D-8C7A-0EF6-48CB-A880C230AFCD}"/>
              </a:ext>
            </a:extLst>
          </p:cNvPr>
          <p:cNvCxnSpPr/>
          <p:nvPr/>
        </p:nvCxnSpPr>
        <p:spPr bwMode="auto">
          <a:xfrm flipV="1">
            <a:off x="7377825"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a:extLst>
              <a:ext uri="{FF2B5EF4-FFF2-40B4-BE49-F238E27FC236}">
                <a16:creationId xmlns:a16="http://schemas.microsoft.com/office/drawing/2014/main" id="{2DAB97D9-9D54-5C77-C350-4E46362AC72C}"/>
              </a:ext>
            </a:extLst>
          </p:cNvPr>
          <p:cNvCxnSpPr/>
          <p:nvPr/>
        </p:nvCxnSpPr>
        <p:spPr bwMode="auto">
          <a:xfrm flipV="1">
            <a:off x="7652500"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a:extLst>
              <a:ext uri="{FF2B5EF4-FFF2-40B4-BE49-F238E27FC236}">
                <a16:creationId xmlns:a16="http://schemas.microsoft.com/office/drawing/2014/main" id="{0FD63F62-373F-BA1E-3E3A-75F6FE87AA29}"/>
              </a:ext>
            </a:extLst>
          </p:cNvPr>
          <p:cNvCxnSpPr/>
          <p:nvPr/>
        </p:nvCxnSpPr>
        <p:spPr bwMode="auto">
          <a:xfrm flipV="1">
            <a:off x="7943764"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a:extLst>
              <a:ext uri="{FF2B5EF4-FFF2-40B4-BE49-F238E27FC236}">
                <a16:creationId xmlns:a16="http://schemas.microsoft.com/office/drawing/2014/main" id="{A3A708AE-C6DE-0695-89DC-FB176E4B66BE}"/>
              </a:ext>
            </a:extLst>
          </p:cNvPr>
          <p:cNvCxnSpPr/>
          <p:nvPr/>
        </p:nvCxnSpPr>
        <p:spPr bwMode="auto">
          <a:xfrm flipV="1">
            <a:off x="8226658"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直接箭头连接符 59">
            <a:extLst>
              <a:ext uri="{FF2B5EF4-FFF2-40B4-BE49-F238E27FC236}">
                <a16:creationId xmlns:a16="http://schemas.microsoft.com/office/drawing/2014/main" id="{0079B02C-BF99-78F2-F295-175A7894A0A1}"/>
              </a:ext>
            </a:extLst>
          </p:cNvPr>
          <p:cNvCxnSpPr/>
          <p:nvPr/>
        </p:nvCxnSpPr>
        <p:spPr bwMode="auto">
          <a:xfrm flipV="1">
            <a:off x="8503105" y="271274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2" name="矩形 61">
            <a:extLst>
              <a:ext uri="{FF2B5EF4-FFF2-40B4-BE49-F238E27FC236}">
                <a16:creationId xmlns:a16="http://schemas.microsoft.com/office/drawing/2014/main" id="{157B11CF-1284-33F1-182D-BBE87E63AC3C}"/>
              </a:ext>
            </a:extLst>
          </p:cNvPr>
          <p:cNvSpPr/>
          <p:nvPr/>
        </p:nvSpPr>
        <p:spPr bwMode="auto">
          <a:xfrm>
            <a:off x="5847956" y="3909655"/>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3" name="矩形 62">
            <a:extLst>
              <a:ext uri="{FF2B5EF4-FFF2-40B4-BE49-F238E27FC236}">
                <a16:creationId xmlns:a16="http://schemas.microsoft.com/office/drawing/2014/main" id="{684E59A5-3260-1FBB-7E67-A16191E83E6A}"/>
              </a:ext>
            </a:extLst>
          </p:cNvPr>
          <p:cNvSpPr/>
          <p:nvPr/>
        </p:nvSpPr>
        <p:spPr bwMode="auto">
          <a:xfrm>
            <a:off x="6716501" y="3909655"/>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4" name="文本框 63">
            <a:extLst>
              <a:ext uri="{FF2B5EF4-FFF2-40B4-BE49-F238E27FC236}">
                <a16:creationId xmlns:a16="http://schemas.microsoft.com/office/drawing/2014/main" id="{80C4A0C8-884D-F462-C868-0455F6C85AA1}"/>
              </a:ext>
            </a:extLst>
          </p:cNvPr>
          <p:cNvSpPr txBox="1"/>
          <p:nvPr/>
        </p:nvSpPr>
        <p:spPr>
          <a:xfrm>
            <a:off x="5809479" y="4198377"/>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65" name="文本框 64">
            <a:extLst>
              <a:ext uri="{FF2B5EF4-FFF2-40B4-BE49-F238E27FC236}">
                <a16:creationId xmlns:a16="http://schemas.microsoft.com/office/drawing/2014/main" id="{7B079EF5-EB36-D5FF-5171-F046DCB6FE8C}"/>
              </a:ext>
            </a:extLst>
          </p:cNvPr>
          <p:cNvSpPr txBox="1"/>
          <p:nvPr/>
        </p:nvSpPr>
        <p:spPr>
          <a:xfrm>
            <a:off x="6695947" y="4205929"/>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66" name="表格 65">
            <a:extLst>
              <a:ext uri="{FF2B5EF4-FFF2-40B4-BE49-F238E27FC236}">
                <a16:creationId xmlns:a16="http://schemas.microsoft.com/office/drawing/2014/main" id="{356246E4-A81C-0E7C-5F79-E21A7520A016}"/>
              </a:ext>
            </a:extLst>
          </p:cNvPr>
          <p:cNvGraphicFramePr>
            <a:graphicFrameLocks noGrp="1"/>
          </p:cNvGraphicFramePr>
          <p:nvPr>
            <p:extLst>
              <p:ext uri="{D42A27DB-BD31-4B8C-83A1-F6EECF244321}">
                <p14:modId xmlns:p14="http://schemas.microsoft.com/office/powerpoint/2010/main" val="3083662212"/>
              </p:ext>
            </p:extLst>
          </p:nvPr>
        </p:nvGraphicFramePr>
        <p:xfrm>
          <a:off x="5851048" y="2438214"/>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67" name="直接箭头连接符 66">
            <a:extLst>
              <a:ext uri="{FF2B5EF4-FFF2-40B4-BE49-F238E27FC236}">
                <a16:creationId xmlns:a16="http://schemas.microsoft.com/office/drawing/2014/main" id="{4CC6D540-B1AC-7358-C04E-16D79BD228E1}"/>
              </a:ext>
            </a:extLst>
          </p:cNvPr>
          <p:cNvCxnSpPr/>
          <p:nvPr/>
        </p:nvCxnSpPr>
        <p:spPr bwMode="auto">
          <a:xfrm flipV="1">
            <a:off x="5997364"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直接箭头连接符 67">
            <a:extLst>
              <a:ext uri="{FF2B5EF4-FFF2-40B4-BE49-F238E27FC236}">
                <a16:creationId xmlns:a16="http://schemas.microsoft.com/office/drawing/2014/main" id="{E1C25045-7BF6-A1FC-672C-9722373E209E}"/>
              </a:ext>
            </a:extLst>
          </p:cNvPr>
          <p:cNvCxnSpPr/>
          <p:nvPr/>
        </p:nvCxnSpPr>
        <p:spPr bwMode="auto">
          <a:xfrm flipV="1">
            <a:off x="6272039"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id="{F6F089D2-6D20-CD0D-AB78-55ABE8728FE9}"/>
              </a:ext>
            </a:extLst>
          </p:cNvPr>
          <p:cNvCxnSpPr/>
          <p:nvPr/>
        </p:nvCxnSpPr>
        <p:spPr bwMode="auto">
          <a:xfrm flipV="1">
            <a:off x="6563303"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直接箭头连接符 69">
            <a:extLst>
              <a:ext uri="{FF2B5EF4-FFF2-40B4-BE49-F238E27FC236}">
                <a16:creationId xmlns:a16="http://schemas.microsoft.com/office/drawing/2014/main" id="{7FC7DF39-1BDD-5AB1-11CC-7F6956A61D42}"/>
              </a:ext>
            </a:extLst>
          </p:cNvPr>
          <p:cNvCxnSpPr/>
          <p:nvPr/>
        </p:nvCxnSpPr>
        <p:spPr bwMode="auto">
          <a:xfrm flipV="1">
            <a:off x="6846197"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a:extLst>
              <a:ext uri="{FF2B5EF4-FFF2-40B4-BE49-F238E27FC236}">
                <a16:creationId xmlns:a16="http://schemas.microsoft.com/office/drawing/2014/main" id="{D4BA736A-087E-7BC9-7BE8-80A51D5DA59A}"/>
              </a:ext>
            </a:extLst>
          </p:cNvPr>
          <p:cNvCxnSpPr/>
          <p:nvPr/>
        </p:nvCxnSpPr>
        <p:spPr bwMode="auto">
          <a:xfrm flipV="1">
            <a:off x="7122644" y="271274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72" name="表格 71">
            <a:extLst>
              <a:ext uri="{FF2B5EF4-FFF2-40B4-BE49-F238E27FC236}">
                <a16:creationId xmlns:a16="http://schemas.microsoft.com/office/drawing/2014/main" id="{BDCA11F5-5B78-17D1-81AC-7A9BA02515DA}"/>
              </a:ext>
            </a:extLst>
          </p:cNvPr>
          <p:cNvGraphicFramePr>
            <a:graphicFrameLocks noGrp="1"/>
          </p:cNvGraphicFramePr>
          <p:nvPr>
            <p:extLst>
              <p:ext uri="{D42A27DB-BD31-4B8C-83A1-F6EECF244321}">
                <p14:modId xmlns:p14="http://schemas.microsoft.com/office/powerpoint/2010/main" val="3815861114"/>
              </p:ext>
            </p:extLst>
          </p:nvPr>
        </p:nvGraphicFramePr>
        <p:xfrm>
          <a:off x="7246809" y="2436534"/>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73" name="矩形 72">
            <a:extLst>
              <a:ext uri="{FF2B5EF4-FFF2-40B4-BE49-F238E27FC236}">
                <a16:creationId xmlns:a16="http://schemas.microsoft.com/office/drawing/2014/main" id="{854BA369-C812-A7B7-B4CD-DBB203B683E5}"/>
              </a:ext>
            </a:extLst>
          </p:cNvPr>
          <p:cNvSpPr/>
          <p:nvPr/>
        </p:nvSpPr>
        <p:spPr bwMode="auto">
          <a:xfrm>
            <a:off x="7221543" y="2422995"/>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74" name="表格 73">
            <a:extLst>
              <a:ext uri="{FF2B5EF4-FFF2-40B4-BE49-F238E27FC236}">
                <a16:creationId xmlns:a16="http://schemas.microsoft.com/office/drawing/2014/main" id="{4AD2545C-8B6B-F469-CBA9-7C21844D7CE8}"/>
              </a:ext>
            </a:extLst>
          </p:cNvPr>
          <p:cNvGraphicFramePr>
            <a:graphicFrameLocks noGrp="1"/>
          </p:cNvGraphicFramePr>
          <p:nvPr>
            <p:extLst>
              <p:ext uri="{D42A27DB-BD31-4B8C-83A1-F6EECF244321}">
                <p14:modId xmlns:p14="http://schemas.microsoft.com/office/powerpoint/2010/main" val="1045406774"/>
              </p:ext>
            </p:extLst>
          </p:nvPr>
        </p:nvGraphicFramePr>
        <p:xfrm>
          <a:off x="7299143" y="3915519"/>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75" name="直接箭头连接符 74">
            <a:extLst>
              <a:ext uri="{FF2B5EF4-FFF2-40B4-BE49-F238E27FC236}">
                <a16:creationId xmlns:a16="http://schemas.microsoft.com/office/drawing/2014/main" id="{6E3D90AE-CDB5-7413-DA9D-595099747605}"/>
              </a:ext>
            </a:extLst>
          </p:cNvPr>
          <p:cNvCxnSpPr/>
          <p:nvPr/>
        </p:nvCxnSpPr>
        <p:spPr bwMode="auto">
          <a:xfrm flipV="1">
            <a:off x="7394819"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接箭头连接符 75">
            <a:extLst>
              <a:ext uri="{FF2B5EF4-FFF2-40B4-BE49-F238E27FC236}">
                <a16:creationId xmlns:a16="http://schemas.microsoft.com/office/drawing/2014/main" id="{B7A76F23-418F-9933-7021-1C1BB61E45AE}"/>
              </a:ext>
            </a:extLst>
          </p:cNvPr>
          <p:cNvCxnSpPr/>
          <p:nvPr/>
        </p:nvCxnSpPr>
        <p:spPr bwMode="auto">
          <a:xfrm flipV="1">
            <a:off x="7669494"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直接箭头连接符 76">
            <a:extLst>
              <a:ext uri="{FF2B5EF4-FFF2-40B4-BE49-F238E27FC236}">
                <a16:creationId xmlns:a16="http://schemas.microsoft.com/office/drawing/2014/main" id="{13F979C1-1A2B-65B8-50E9-47A433D90254}"/>
              </a:ext>
            </a:extLst>
          </p:cNvPr>
          <p:cNvCxnSpPr/>
          <p:nvPr/>
        </p:nvCxnSpPr>
        <p:spPr bwMode="auto">
          <a:xfrm flipV="1">
            <a:off x="7960758"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直接箭头连接符 77">
            <a:extLst>
              <a:ext uri="{FF2B5EF4-FFF2-40B4-BE49-F238E27FC236}">
                <a16:creationId xmlns:a16="http://schemas.microsoft.com/office/drawing/2014/main" id="{29DFCBD1-22A4-9CE3-BE1F-F095378AE889}"/>
              </a:ext>
            </a:extLst>
          </p:cNvPr>
          <p:cNvCxnSpPr/>
          <p:nvPr/>
        </p:nvCxnSpPr>
        <p:spPr bwMode="auto">
          <a:xfrm flipV="1">
            <a:off x="8243652"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直接箭头连接符 78">
            <a:extLst>
              <a:ext uri="{FF2B5EF4-FFF2-40B4-BE49-F238E27FC236}">
                <a16:creationId xmlns:a16="http://schemas.microsoft.com/office/drawing/2014/main" id="{5930082B-BA19-4A3A-027F-EDD4C7753904}"/>
              </a:ext>
            </a:extLst>
          </p:cNvPr>
          <p:cNvCxnSpPr/>
          <p:nvPr/>
        </p:nvCxnSpPr>
        <p:spPr bwMode="auto">
          <a:xfrm flipV="1">
            <a:off x="852009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连接符: 肘形 79">
            <a:extLst>
              <a:ext uri="{FF2B5EF4-FFF2-40B4-BE49-F238E27FC236}">
                <a16:creationId xmlns:a16="http://schemas.microsoft.com/office/drawing/2014/main" id="{91C7AA27-531E-F8B3-D6D4-C039C2EFCDC6}"/>
              </a:ext>
            </a:extLst>
          </p:cNvPr>
          <p:cNvCxnSpPr>
            <a:cxnSpLocks/>
            <a:stCxn id="73" idx="3"/>
            <a:endCxn id="74" idx="3"/>
          </p:cNvCxnSpPr>
          <p:nvPr/>
        </p:nvCxnSpPr>
        <p:spPr bwMode="auto">
          <a:xfrm flipH="1">
            <a:off x="8652113" y="2567869"/>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81" name="箭头: 右 80">
            <a:extLst>
              <a:ext uri="{FF2B5EF4-FFF2-40B4-BE49-F238E27FC236}">
                <a16:creationId xmlns:a16="http://schemas.microsoft.com/office/drawing/2014/main" id="{12363858-F209-795E-F5B1-BEE5F0E9E06B}"/>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85175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E67ED-9AFE-BD39-F701-5240168C133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75FB5EC-D67B-46CB-9928-BE32740D4B4F}"/>
              </a:ext>
            </a:extLst>
          </p:cNvPr>
          <p:cNvSpPr>
            <a:spLocks noGrp="1"/>
          </p:cNvSpPr>
          <p:nvPr>
            <p:ph type="title"/>
          </p:nvPr>
        </p:nvSpPr>
        <p:spPr/>
        <p:txBody>
          <a:bodyPr/>
          <a:lstStyle/>
          <a:p>
            <a:r>
              <a:rPr lang="zh-CN" altLang="en-US" dirty="0"/>
              <a:t>常见的微调下游任务举例：翻译</a:t>
            </a:r>
          </a:p>
        </p:txBody>
      </p:sp>
      <p:sp>
        <p:nvSpPr>
          <p:cNvPr id="8" name="矩形: 圆角 7">
            <a:extLst>
              <a:ext uri="{FF2B5EF4-FFF2-40B4-BE49-F238E27FC236}">
                <a16:creationId xmlns:a16="http://schemas.microsoft.com/office/drawing/2014/main" id="{0AF27AC1-8928-ABD5-F772-F64591DAC72B}"/>
              </a:ext>
            </a:extLst>
          </p:cNvPr>
          <p:cNvSpPr/>
          <p:nvPr/>
        </p:nvSpPr>
        <p:spPr bwMode="auto">
          <a:xfrm>
            <a:off x="340241" y="946298"/>
            <a:ext cx="4959555" cy="544918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E890E4CB-2631-D38F-2B91-9D102AF3277C}"/>
              </a:ext>
            </a:extLst>
          </p:cNvPr>
          <p:cNvSpPr/>
          <p:nvPr/>
        </p:nvSpPr>
        <p:spPr bwMode="auto">
          <a:xfrm>
            <a:off x="5642145" y="946299"/>
            <a:ext cx="3209329" cy="5449186"/>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6B8B5888-7F42-8B49-55F4-630FDB3B9863}"/>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D42C9019-1B6B-1560-13BF-5E6D13784DA1}"/>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0BC69F93-7CA4-CB55-7D54-A129FF1ECBF9}"/>
              </a:ext>
            </a:extLst>
          </p:cNvPr>
          <p:cNvSpPr/>
          <p:nvPr/>
        </p:nvSpPr>
        <p:spPr bwMode="auto">
          <a:xfrm>
            <a:off x="340240" y="948807"/>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74EC1650-6E69-9088-699E-28FC41D55623}"/>
              </a:ext>
            </a:extLst>
          </p:cNvPr>
          <p:cNvSpPr/>
          <p:nvPr/>
        </p:nvSpPr>
        <p:spPr>
          <a:xfrm>
            <a:off x="340238" y="947659"/>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E2C0AD2-0DD2-599D-C8A9-989FEABB5283}"/>
              </a:ext>
            </a:extLst>
          </p:cNvPr>
          <p:cNvSpPr txBox="1"/>
          <p:nvPr/>
        </p:nvSpPr>
        <p:spPr>
          <a:xfrm>
            <a:off x="637309" y="1487785"/>
            <a:ext cx="4417333" cy="646331"/>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机器翻译任务</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代表性方法：</a:t>
            </a:r>
            <a:r>
              <a:rPr lang="en-US" altLang="zh-CN" sz="1800" dirty="0">
                <a:latin typeface="微软雅黑" panose="020B0503020204020204" pitchFamily="34" charset="-122"/>
                <a:ea typeface="微软雅黑" panose="020B0503020204020204" pitchFamily="34" charset="-122"/>
              </a:rPr>
              <a:t>Attention Is All You Need</a:t>
            </a:r>
            <a:endParaRPr lang="zh-CN" altLang="en-US" sz="18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7D0E80CD-2382-784C-1747-40C07EED5090}"/>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4" name="图片 3">
            <a:extLst>
              <a:ext uri="{FF2B5EF4-FFF2-40B4-BE49-F238E27FC236}">
                <a16:creationId xmlns:a16="http://schemas.microsoft.com/office/drawing/2014/main" id="{C49E6F0D-52AD-1EF0-CBA8-CD8E89678B16}"/>
              </a:ext>
            </a:extLst>
          </p:cNvPr>
          <p:cNvPicPr>
            <a:picLocks noChangeAspect="1"/>
          </p:cNvPicPr>
          <p:nvPr/>
        </p:nvPicPr>
        <p:blipFill>
          <a:blip r:embed="rId2"/>
          <a:stretch>
            <a:fillRect/>
          </a:stretch>
        </p:blipFill>
        <p:spPr>
          <a:xfrm>
            <a:off x="1515134" y="2079918"/>
            <a:ext cx="2831846" cy="3960783"/>
          </a:xfrm>
          <a:prstGeom prst="rect">
            <a:avLst/>
          </a:prstGeom>
        </p:spPr>
      </p:pic>
      <p:sp>
        <p:nvSpPr>
          <p:cNvPr id="33" name="标注: 线形 32">
            <a:extLst>
              <a:ext uri="{FF2B5EF4-FFF2-40B4-BE49-F238E27FC236}">
                <a16:creationId xmlns:a16="http://schemas.microsoft.com/office/drawing/2014/main" id="{63CC4B06-50D8-BAFF-43E0-ACB15A4AB913}"/>
              </a:ext>
            </a:extLst>
          </p:cNvPr>
          <p:cNvSpPr/>
          <p:nvPr/>
        </p:nvSpPr>
        <p:spPr bwMode="auto">
          <a:xfrm>
            <a:off x="7221611" y="1453945"/>
            <a:ext cx="1409281" cy="632762"/>
          </a:xfrm>
          <a:prstGeom prst="borderCallout1">
            <a:avLst>
              <a:gd name="adj1" fmla="val 113494"/>
              <a:gd name="adj2" fmla="val 50852"/>
              <a:gd name="adj3" fmla="val 143635"/>
              <a:gd name="adj4" fmla="val 5089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37" name="标注: 线形 36">
            <a:extLst>
              <a:ext uri="{FF2B5EF4-FFF2-40B4-BE49-F238E27FC236}">
                <a16:creationId xmlns:a16="http://schemas.microsoft.com/office/drawing/2014/main" id="{5D4F0FD1-15C2-2014-8E23-FCC7630AF713}"/>
              </a:ext>
            </a:extLst>
          </p:cNvPr>
          <p:cNvSpPr/>
          <p:nvPr/>
        </p:nvSpPr>
        <p:spPr bwMode="auto">
          <a:xfrm rot="10800000">
            <a:off x="5847950" y="5033501"/>
            <a:ext cx="920273"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38" name="文本框 37">
            <a:extLst>
              <a:ext uri="{FF2B5EF4-FFF2-40B4-BE49-F238E27FC236}">
                <a16:creationId xmlns:a16="http://schemas.microsoft.com/office/drawing/2014/main" id="{374880FD-E4FA-67B1-1B25-F3615D2FC308}"/>
              </a:ext>
            </a:extLst>
          </p:cNvPr>
          <p:cNvSpPr txBox="1"/>
          <p:nvPr/>
        </p:nvSpPr>
        <p:spPr>
          <a:xfrm>
            <a:off x="7277435" y="1487785"/>
            <a:ext cx="1332657" cy="523220"/>
          </a:xfrm>
          <a:prstGeom prst="rect">
            <a:avLst/>
          </a:prstGeom>
          <a:noFill/>
        </p:spPr>
        <p:txBody>
          <a:bodyPr wrap="square" rtlCol="0">
            <a:spAutoFit/>
          </a:bodyPr>
          <a:lstStyle/>
          <a:p>
            <a:r>
              <a:rPr lang="zh-CN" altLang="en-US" sz="1400" b="0" i="0" dirty="0">
                <a:solidFill>
                  <a:srgbClr val="191B1F"/>
                </a:solidFill>
                <a:effectLst/>
                <a:latin typeface="微软雅黑" panose="020B0503020204020204" pitchFamily="34" charset="-122"/>
                <a:ea typeface="微软雅黑" panose="020B0503020204020204" pitchFamily="34" charset="-122"/>
              </a:rPr>
              <a:t>很久很久以前，</a:t>
            </a:r>
            <a:r>
              <a:rPr lang="en-US" altLang="zh-CN" sz="1400" dirty="0">
                <a:solidFill>
                  <a:srgbClr val="191B1F"/>
                </a:solidFill>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391B4A59-ECA7-E883-EB1B-5F9FAC0B24FF}"/>
              </a:ext>
            </a:extLst>
          </p:cNvPr>
          <p:cNvSpPr txBox="1"/>
          <p:nvPr/>
        </p:nvSpPr>
        <p:spPr>
          <a:xfrm>
            <a:off x="5896179" y="5080705"/>
            <a:ext cx="991510"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将以下文本翻译成中文：</a:t>
            </a:r>
            <a:endParaRPr lang="en-US" altLang="zh-CN" sz="1600" dirty="0">
              <a:latin typeface="微软雅黑" panose="020B0503020204020204" pitchFamily="34" charset="-122"/>
              <a:ea typeface="微软雅黑" panose="020B0503020204020204" pitchFamily="34" charset="-122"/>
            </a:endParaRPr>
          </a:p>
        </p:txBody>
      </p:sp>
      <p:sp>
        <p:nvSpPr>
          <p:cNvPr id="53" name="标注: 线形 52">
            <a:extLst>
              <a:ext uri="{FF2B5EF4-FFF2-40B4-BE49-F238E27FC236}">
                <a16:creationId xmlns:a16="http://schemas.microsoft.com/office/drawing/2014/main" id="{278A98D1-7263-9EAB-9B97-61558D0E2B44}"/>
              </a:ext>
            </a:extLst>
          </p:cNvPr>
          <p:cNvSpPr/>
          <p:nvPr/>
        </p:nvSpPr>
        <p:spPr bwMode="auto">
          <a:xfrm rot="10800000">
            <a:off x="6974027" y="5033499"/>
            <a:ext cx="1672838" cy="1159961"/>
          </a:xfrm>
          <a:prstGeom prst="borderCallout1">
            <a:avLst>
              <a:gd name="adj1" fmla="val 109827"/>
              <a:gd name="adj2" fmla="val 50852"/>
              <a:gd name="adj3" fmla="val 129679"/>
              <a:gd name="adj4" fmla="val 9509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5" name="文本框 54">
            <a:extLst>
              <a:ext uri="{FF2B5EF4-FFF2-40B4-BE49-F238E27FC236}">
                <a16:creationId xmlns:a16="http://schemas.microsoft.com/office/drawing/2014/main" id="{A3F828DD-9007-EACC-BE2B-33B82FFD8C89}"/>
              </a:ext>
            </a:extLst>
          </p:cNvPr>
          <p:cNvSpPr txBox="1"/>
          <p:nvPr/>
        </p:nvSpPr>
        <p:spPr>
          <a:xfrm>
            <a:off x="7023204" y="5080704"/>
            <a:ext cx="1550779" cy="1169551"/>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Once upon a time, ………………………………………………………………………………………</a:t>
            </a:r>
          </a:p>
        </p:txBody>
      </p:sp>
      <p:graphicFrame>
        <p:nvGraphicFramePr>
          <p:cNvPr id="7" name="表格 6">
            <a:extLst>
              <a:ext uri="{FF2B5EF4-FFF2-40B4-BE49-F238E27FC236}">
                <a16:creationId xmlns:a16="http://schemas.microsoft.com/office/drawing/2014/main" id="{5C3E0818-9B2C-7B75-D6BC-F47CB89491FD}"/>
              </a:ext>
            </a:extLst>
          </p:cNvPr>
          <p:cNvGraphicFramePr>
            <a:graphicFrameLocks noGrp="1"/>
          </p:cNvGraphicFramePr>
          <p:nvPr>
            <p:extLst>
              <p:ext uri="{D42A27DB-BD31-4B8C-83A1-F6EECF244321}">
                <p14:modId xmlns:p14="http://schemas.microsoft.com/office/powerpoint/2010/main" val="3974697189"/>
              </p:ext>
            </p:extLst>
          </p:nvPr>
        </p:nvGraphicFramePr>
        <p:xfrm>
          <a:off x="5847955" y="2921836"/>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14" name="文本框 13">
            <a:extLst>
              <a:ext uri="{FF2B5EF4-FFF2-40B4-BE49-F238E27FC236}">
                <a16:creationId xmlns:a16="http://schemas.microsoft.com/office/drawing/2014/main" id="{00871A43-16D3-2A84-6197-3C1F4372865C}"/>
              </a:ext>
            </a:extLst>
          </p:cNvPr>
          <p:cNvSpPr txBox="1"/>
          <p:nvPr/>
        </p:nvSpPr>
        <p:spPr>
          <a:xfrm>
            <a:off x="6695172" y="3130929"/>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22" name="表格 21">
            <a:extLst>
              <a:ext uri="{FF2B5EF4-FFF2-40B4-BE49-F238E27FC236}">
                <a16:creationId xmlns:a16="http://schemas.microsoft.com/office/drawing/2014/main" id="{D4388A09-A0F4-7B2D-275E-83DB72E1FF3D}"/>
              </a:ext>
            </a:extLst>
          </p:cNvPr>
          <p:cNvGraphicFramePr>
            <a:graphicFrameLocks noGrp="1"/>
          </p:cNvGraphicFramePr>
          <p:nvPr>
            <p:extLst>
              <p:ext uri="{D42A27DB-BD31-4B8C-83A1-F6EECF244321}">
                <p14:modId xmlns:p14="http://schemas.microsoft.com/office/powerpoint/2010/main" val="1840854724"/>
              </p:ext>
            </p:extLst>
          </p:nvPr>
        </p:nvGraphicFramePr>
        <p:xfrm>
          <a:off x="5848018" y="3918447"/>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29" name="文本框 28">
            <a:extLst>
              <a:ext uri="{FF2B5EF4-FFF2-40B4-BE49-F238E27FC236}">
                <a16:creationId xmlns:a16="http://schemas.microsoft.com/office/drawing/2014/main" id="{0ABCC110-6356-1C48-5A1F-7F3844F03AD8}"/>
              </a:ext>
            </a:extLst>
          </p:cNvPr>
          <p:cNvSpPr txBox="1"/>
          <p:nvPr/>
        </p:nvSpPr>
        <p:spPr>
          <a:xfrm>
            <a:off x="6067376" y="2072272"/>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35" name="文本框 34">
            <a:extLst>
              <a:ext uri="{FF2B5EF4-FFF2-40B4-BE49-F238E27FC236}">
                <a16:creationId xmlns:a16="http://schemas.microsoft.com/office/drawing/2014/main" id="{13D81A3B-E1DD-E396-652B-E1AE177AF4A6}"/>
              </a:ext>
            </a:extLst>
          </p:cNvPr>
          <p:cNvSpPr txBox="1"/>
          <p:nvPr/>
        </p:nvSpPr>
        <p:spPr>
          <a:xfrm>
            <a:off x="7448882" y="2084290"/>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39" name="直接箭头连接符 38">
            <a:extLst>
              <a:ext uri="{FF2B5EF4-FFF2-40B4-BE49-F238E27FC236}">
                <a16:creationId xmlns:a16="http://schemas.microsoft.com/office/drawing/2014/main" id="{86C9CBB4-113E-255C-09B6-44BB8CC47E51}"/>
              </a:ext>
            </a:extLst>
          </p:cNvPr>
          <p:cNvCxnSpPr/>
          <p:nvPr/>
        </p:nvCxnSpPr>
        <p:spPr bwMode="auto">
          <a:xfrm flipV="1">
            <a:off x="5997364"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a:extLst>
              <a:ext uri="{FF2B5EF4-FFF2-40B4-BE49-F238E27FC236}">
                <a16:creationId xmlns:a16="http://schemas.microsoft.com/office/drawing/2014/main" id="{360E6DB1-990D-0232-59B2-F43F9A73DB42}"/>
              </a:ext>
            </a:extLst>
          </p:cNvPr>
          <p:cNvCxnSpPr/>
          <p:nvPr/>
        </p:nvCxnSpPr>
        <p:spPr bwMode="auto">
          <a:xfrm flipV="1">
            <a:off x="627203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id="{B9308038-00FE-BCEA-D36F-664026FADFBE}"/>
              </a:ext>
            </a:extLst>
          </p:cNvPr>
          <p:cNvCxnSpPr/>
          <p:nvPr/>
        </p:nvCxnSpPr>
        <p:spPr bwMode="auto">
          <a:xfrm flipV="1">
            <a:off x="6563303"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E2640DCB-C4B1-2C33-177E-8EC028346A40}"/>
              </a:ext>
            </a:extLst>
          </p:cNvPr>
          <p:cNvCxnSpPr/>
          <p:nvPr/>
        </p:nvCxnSpPr>
        <p:spPr bwMode="auto">
          <a:xfrm flipV="1">
            <a:off x="6846197" y="370495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D67FA78A-DBDF-2F61-5DB5-4CDAA40CB1C4}"/>
              </a:ext>
            </a:extLst>
          </p:cNvPr>
          <p:cNvCxnSpPr/>
          <p:nvPr/>
        </p:nvCxnSpPr>
        <p:spPr bwMode="auto">
          <a:xfrm flipV="1">
            <a:off x="7122644" y="370056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551AF763-C6F6-6580-98B2-E8424E3C9467}"/>
              </a:ext>
            </a:extLst>
          </p:cNvPr>
          <p:cNvCxnSpPr/>
          <p:nvPr/>
        </p:nvCxnSpPr>
        <p:spPr bwMode="auto">
          <a:xfrm flipV="1">
            <a:off x="7377825"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7D673DF5-F27F-0FDA-AE35-7C9CD95D70E9}"/>
              </a:ext>
            </a:extLst>
          </p:cNvPr>
          <p:cNvCxnSpPr/>
          <p:nvPr/>
        </p:nvCxnSpPr>
        <p:spPr bwMode="auto">
          <a:xfrm flipV="1">
            <a:off x="7652500" y="272153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E8E985ED-61FF-1005-C9CA-9133D0929385}"/>
              </a:ext>
            </a:extLst>
          </p:cNvPr>
          <p:cNvCxnSpPr/>
          <p:nvPr/>
        </p:nvCxnSpPr>
        <p:spPr bwMode="auto">
          <a:xfrm flipV="1">
            <a:off x="7943764"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a:extLst>
              <a:ext uri="{FF2B5EF4-FFF2-40B4-BE49-F238E27FC236}">
                <a16:creationId xmlns:a16="http://schemas.microsoft.com/office/drawing/2014/main" id="{28D16C05-78B3-6C40-AE04-ACC6A132E338}"/>
              </a:ext>
            </a:extLst>
          </p:cNvPr>
          <p:cNvCxnSpPr/>
          <p:nvPr/>
        </p:nvCxnSpPr>
        <p:spPr bwMode="auto">
          <a:xfrm flipV="1">
            <a:off x="8226658" y="271713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id="{173F3341-CA6F-F280-6846-BF2E22D3F045}"/>
              </a:ext>
            </a:extLst>
          </p:cNvPr>
          <p:cNvCxnSpPr/>
          <p:nvPr/>
        </p:nvCxnSpPr>
        <p:spPr bwMode="auto">
          <a:xfrm flipV="1">
            <a:off x="8503105" y="271274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矩形 48">
            <a:extLst>
              <a:ext uri="{FF2B5EF4-FFF2-40B4-BE49-F238E27FC236}">
                <a16:creationId xmlns:a16="http://schemas.microsoft.com/office/drawing/2014/main" id="{C264D059-40D1-CAE7-FE71-23051518BA3D}"/>
              </a:ext>
            </a:extLst>
          </p:cNvPr>
          <p:cNvSpPr/>
          <p:nvPr/>
        </p:nvSpPr>
        <p:spPr bwMode="auto">
          <a:xfrm>
            <a:off x="5847956" y="3909655"/>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4" name="矩形 53">
            <a:extLst>
              <a:ext uri="{FF2B5EF4-FFF2-40B4-BE49-F238E27FC236}">
                <a16:creationId xmlns:a16="http://schemas.microsoft.com/office/drawing/2014/main" id="{460D0D43-3259-FFBD-5DEF-289B846CD2D7}"/>
              </a:ext>
            </a:extLst>
          </p:cNvPr>
          <p:cNvSpPr/>
          <p:nvPr/>
        </p:nvSpPr>
        <p:spPr bwMode="auto">
          <a:xfrm>
            <a:off x="6716501" y="3909655"/>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6" name="文本框 55">
            <a:extLst>
              <a:ext uri="{FF2B5EF4-FFF2-40B4-BE49-F238E27FC236}">
                <a16:creationId xmlns:a16="http://schemas.microsoft.com/office/drawing/2014/main" id="{DE7D9E4F-F8C7-9114-5441-FDE36D973FE7}"/>
              </a:ext>
            </a:extLst>
          </p:cNvPr>
          <p:cNvSpPr txBox="1"/>
          <p:nvPr/>
        </p:nvSpPr>
        <p:spPr>
          <a:xfrm>
            <a:off x="5809479" y="4198377"/>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59" name="文本框 58">
            <a:extLst>
              <a:ext uri="{FF2B5EF4-FFF2-40B4-BE49-F238E27FC236}">
                <a16:creationId xmlns:a16="http://schemas.microsoft.com/office/drawing/2014/main" id="{715A8C7F-2C51-34FB-274D-ECAED7EB8184}"/>
              </a:ext>
            </a:extLst>
          </p:cNvPr>
          <p:cNvSpPr txBox="1"/>
          <p:nvPr/>
        </p:nvSpPr>
        <p:spPr>
          <a:xfrm>
            <a:off x="6695947" y="4205929"/>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62" name="表格 61">
            <a:extLst>
              <a:ext uri="{FF2B5EF4-FFF2-40B4-BE49-F238E27FC236}">
                <a16:creationId xmlns:a16="http://schemas.microsoft.com/office/drawing/2014/main" id="{E754E247-D6AB-AE1A-4C10-73190361B4F9}"/>
              </a:ext>
            </a:extLst>
          </p:cNvPr>
          <p:cNvGraphicFramePr>
            <a:graphicFrameLocks noGrp="1"/>
          </p:cNvGraphicFramePr>
          <p:nvPr>
            <p:extLst>
              <p:ext uri="{D42A27DB-BD31-4B8C-83A1-F6EECF244321}">
                <p14:modId xmlns:p14="http://schemas.microsoft.com/office/powerpoint/2010/main" val="3083662212"/>
              </p:ext>
            </p:extLst>
          </p:nvPr>
        </p:nvGraphicFramePr>
        <p:xfrm>
          <a:off x="5851048" y="2438214"/>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65" name="直接箭头连接符 64">
            <a:extLst>
              <a:ext uri="{FF2B5EF4-FFF2-40B4-BE49-F238E27FC236}">
                <a16:creationId xmlns:a16="http://schemas.microsoft.com/office/drawing/2014/main" id="{F76C3991-6125-2A61-C34F-464A10E713C5}"/>
              </a:ext>
            </a:extLst>
          </p:cNvPr>
          <p:cNvCxnSpPr/>
          <p:nvPr/>
        </p:nvCxnSpPr>
        <p:spPr bwMode="auto">
          <a:xfrm flipV="1">
            <a:off x="5997364"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直接箭头连接符 65">
            <a:extLst>
              <a:ext uri="{FF2B5EF4-FFF2-40B4-BE49-F238E27FC236}">
                <a16:creationId xmlns:a16="http://schemas.microsoft.com/office/drawing/2014/main" id="{CAA0A390-7705-0D7D-D760-429A9F452CFF}"/>
              </a:ext>
            </a:extLst>
          </p:cNvPr>
          <p:cNvCxnSpPr/>
          <p:nvPr/>
        </p:nvCxnSpPr>
        <p:spPr bwMode="auto">
          <a:xfrm flipV="1">
            <a:off x="6272039" y="272153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直接箭头连接符 66">
            <a:extLst>
              <a:ext uri="{FF2B5EF4-FFF2-40B4-BE49-F238E27FC236}">
                <a16:creationId xmlns:a16="http://schemas.microsoft.com/office/drawing/2014/main" id="{F52EE923-A830-AF7E-B55C-69199108EF8F}"/>
              </a:ext>
            </a:extLst>
          </p:cNvPr>
          <p:cNvCxnSpPr/>
          <p:nvPr/>
        </p:nvCxnSpPr>
        <p:spPr bwMode="auto">
          <a:xfrm flipV="1">
            <a:off x="6563303"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直接箭头连接符 67">
            <a:extLst>
              <a:ext uri="{FF2B5EF4-FFF2-40B4-BE49-F238E27FC236}">
                <a16:creationId xmlns:a16="http://schemas.microsoft.com/office/drawing/2014/main" id="{6216102C-C313-FAFC-E4FC-A4ADCAAB9EDE}"/>
              </a:ext>
            </a:extLst>
          </p:cNvPr>
          <p:cNvCxnSpPr/>
          <p:nvPr/>
        </p:nvCxnSpPr>
        <p:spPr bwMode="auto">
          <a:xfrm flipV="1">
            <a:off x="6846197" y="271713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id="{C5179EE7-C08B-E0DD-E8C3-C46080F87CF4}"/>
              </a:ext>
            </a:extLst>
          </p:cNvPr>
          <p:cNvCxnSpPr/>
          <p:nvPr/>
        </p:nvCxnSpPr>
        <p:spPr bwMode="auto">
          <a:xfrm flipV="1">
            <a:off x="7122644" y="271274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70" name="表格 69">
            <a:extLst>
              <a:ext uri="{FF2B5EF4-FFF2-40B4-BE49-F238E27FC236}">
                <a16:creationId xmlns:a16="http://schemas.microsoft.com/office/drawing/2014/main" id="{0B0137D1-A729-1789-AEC6-B6F2A6A36499}"/>
              </a:ext>
            </a:extLst>
          </p:cNvPr>
          <p:cNvGraphicFramePr>
            <a:graphicFrameLocks noGrp="1"/>
          </p:cNvGraphicFramePr>
          <p:nvPr>
            <p:extLst>
              <p:ext uri="{D42A27DB-BD31-4B8C-83A1-F6EECF244321}">
                <p14:modId xmlns:p14="http://schemas.microsoft.com/office/powerpoint/2010/main" val="3815861114"/>
              </p:ext>
            </p:extLst>
          </p:nvPr>
        </p:nvGraphicFramePr>
        <p:xfrm>
          <a:off x="7246809" y="2436534"/>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71" name="矩形 70">
            <a:extLst>
              <a:ext uri="{FF2B5EF4-FFF2-40B4-BE49-F238E27FC236}">
                <a16:creationId xmlns:a16="http://schemas.microsoft.com/office/drawing/2014/main" id="{B0D3EF1C-EDD4-D03B-B6A9-665A7502CB6B}"/>
              </a:ext>
            </a:extLst>
          </p:cNvPr>
          <p:cNvSpPr/>
          <p:nvPr/>
        </p:nvSpPr>
        <p:spPr bwMode="auto">
          <a:xfrm>
            <a:off x="7221543" y="2422995"/>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72" name="表格 71">
            <a:extLst>
              <a:ext uri="{FF2B5EF4-FFF2-40B4-BE49-F238E27FC236}">
                <a16:creationId xmlns:a16="http://schemas.microsoft.com/office/drawing/2014/main" id="{7E89B6FE-1A0F-22E8-6FA0-F43F886816E1}"/>
              </a:ext>
            </a:extLst>
          </p:cNvPr>
          <p:cNvGraphicFramePr>
            <a:graphicFrameLocks noGrp="1"/>
          </p:cNvGraphicFramePr>
          <p:nvPr>
            <p:extLst>
              <p:ext uri="{D42A27DB-BD31-4B8C-83A1-F6EECF244321}">
                <p14:modId xmlns:p14="http://schemas.microsoft.com/office/powerpoint/2010/main" val="1045406774"/>
              </p:ext>
            </p:extLst>
          </p:nvPr>
        </p:nvGraphicFramePr>
        <p:xfrm>
          <a:off x="7299143" y="3915519"/>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73" name="直接箭头连接符 72">
            <a:extLst>
              <a:ext uri="{FF2B5EF4-FFF2-40B4-BE49-F238E27FC236}">
                <a16:creationId xmlns:a16="http://schemas.microsoft.com/office/drawing/2014/main" id="{6A414237-898A-1E34-BC34-3903EEF50B10}"/>
              </a:ext>
            </a:extLst>
          </p:cNvPr>
          <p:cNvCxnSpPr/>
          <p:nvPr/>
        </p:nvCxnSpPr>
        <p:spPr bwMode="auto">
          <a:xfrm flipV="1">
            <a:off x="7394819"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接箭头连接符 73">
            <a:extLst>
              <a:ext uri="{FF2B5EF4-FFF2-40B4-BE49-F238E27FC236}">
                <a16:creationId xmlns:a16="http://schemas.microsoft.com/office/drawing/2014/main" id="{40CBDC05-4166-6C34-449F-B9C62C4757E5}"/>
              </a:ext>
            </a:extLst>
          </p:cNvPr>
          <p:cNvCxnSpPr/>
          <p:nvPr/>
        </p:nvCxnSpPr>
        <p:spPr bwMode="auto">
          <a:xfrm flipV="1">
            <a:off x="7669494" y="3718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5" name="直接箭头连接符 74">
            <a:extLst>
              <a:ext uri="{FF2B5EF4-FFF2-40B4-BE49-F238E27FC236}">
                <a16:creationId xmlns:a16="http://schemas.microsoft.com/office/drawing/2014/main" id="{60F4F453-EBF3-04E4-D14A-73DA8EB29FD8}"/>
              </a:ext>
            </a:extLst>
          </p:cNvPr>
          <p:cNvCxnSpPr/>
          <p:nvPr/>
        </p:nvCxnSpPr>
        <p:spPr bwMode="auto">
          <a:xfrm flipV="1">
            <a:off x="7960758"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接箭头连接符 75">
            <a:extLst>
              <a:ext uri="{FF2B5EF4-FFF2-40B4-BE49-F238E27FC236}">
                <a16:creationId xmlns:a16="http://schemas.microsoft.com/office/drawing/2014/main" id="{D6B47EE4-3452-025D-D5AE-2084FAF9A296}"/>
              </a:ext>
            </a:extLst>
          </p:cNvPr>
          <p:cNvCxnSpPr/>
          <p:nvPr/>
        </p:nvCxnSpPr>
        <p:spPr bwMode="auto">
          <a:xfrm flipV="1">
            <a:off x="8243652" y="3713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直接箭头连接符 76">
            <a:extLst>
              <a:ext uri="{FF2B5EF4-FFF2-40B4-BE49-F238E27FC236}">
                <a16:creationId xmlns:a16="http://schemas.microsoft.com/office/drawing/2014/main" id="{29DFD846-2AE1-E048-4705-9D83F57AA2A7}"/>
              </a:ext>
            </a:extLst>
          </p:cNvPr>
          <p:cNvCxnSpPr/>
          <p:nvPr/>
        </p:nvCxnSpPr>
        <p:spPr bwMode="auto">
          <a:xfrm flipV="1">
            <a:off x="8520099" y="3709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连接符: 肘形 77">
            <a:extLst>
              <a:ext uri="{FF2B5EF4-FFF2-40B4-BE49-F238E27FC236}">
                <a16:creationId xmlns:a16="http://schemas.microsoft.com/office/drawing/2014/main" id="{25E67A3A-50CB-F2D7-91B4-E0181D6995C3}"/>
              </a:ext>
            </a:extLst>
          </p:cNvPr>
          <p:cNvCxnSpPr>
            <a:cxnSpLocks/>
            <a:stCxn id="71" idx="3"/>
            <a:endCxn id="72" idx="3"/>
          </p:cNvCxnSpPr>
          <p:nvPr/>
        </p:nvCxnSpPr>
        <p:spPr bwMode="auto">
          <a:xfrm flipH="1">
            <a:off x="8652113" y="2567869"/>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Tree>
    <p:extLst>
      <p:ext uri="{BB962C8B-B14F-4D97-AF65-F5344CB8AC3E}">
        <p14:creationId xmlns:p14="http://schemas.microsoft.com/office/powerpoint/2010/main" val="3755834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E657-0EF4-B1B6-FA91-82AE471CDD6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496F6CC-51CC-9F49-D680-7133139086D9}"/>
              </a:ext>
            </a:extLst>
          </p:cNvPr>
          <p:cNvSpPr>
            <a:spLocks noGrp="1"/>
          </p:cNvSpPr>
          <p:nvPr>
            <p:ph type="title"/>
          </p:nvPr>
        </p:nvSpPr>
        <p:spPr/>
        <p:txBody>
          <a:bodyPr/>
          <a:lstStyle/>
          <a:p>
            <a:r>
              <a:rPr lang="zh-CN" altLang="en-US" dirty="0"/>
              <a:t>常见的微调下游任务举例：阅读理解</a:t>
            </a:r>
          </a:p>
        </p:txBody>
      </p:sp>
      <p:sp>
        <p:nvSpPr>
          <p:cNvPr id="8" name="矩形: 圆角 7">
            <a:extLst>
              <a:ext uri="{FF2B5EF4-FFF2-40B4-BE49-F238E27FC236}">
                <a16:creationId xmlns:a16="http://schemas.microsoft.com/office/drawing/2014/main" id="{6D5071E1-17A5-CABD-BD0C-18F16536EDD3}"/>
              </a:ext>
            </a:extLst>
          </p:cNvPr>
          <p:cNvSpPr/>
          <p:nvPr/>
        </p:nvSpPr>
        <p:spPr bwMode="auto">
          <a:xfrm>
            <a:off x="330623" y="2373434"/>
            <a:ext cx="4959555" cy="3995469"/>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A0E00A92-9EB8-3804-E798-724E2838134D}"/>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DFD9CB64-1168-5CFA-539E-94636B93C8FE}"/>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A18F8522-A205-FC35-1BC3-348BE1EB8D2F}"/>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1C5E3EAC-FA7A-0E88-B8EE-A557CA95081C}"/>
              </a:ext>
            </a:extLst>
          </p:cNvPr>
          <p:cNvSpPr/>
          <p:nvPr/>
        </p:nvSpPr>
        <p:spPr bwMode="auto">
          <a:xfrm>
            <a:off x="330624" y="2373433"/>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E4794EB7-DA18-BA08-D6C3-3F33F91983A2}"/>
              </a:ext>
            </a:extLst>
          </p:cNvPr>
          <p:cNvSpPr/>
          <p:nvPr/>
        </p:nvSpPr>
        <p:spPr>
          <a:xfrm>
            <a:off x="335433" y="2394528"/>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8014D73F-881F-EE63-22FB-3D9EA5BA0EF1}"/>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2" name="标注: 线形 51">
            <a:extLst>
              <a:ext uri="{FF2B5EF4-FFF2-40B4-BE49-F238E27FC236}">
                <a16:creationId xmlns:a16="http://schemas.microsoft.com/office/drawing/2014/main" id="{2A554359-1482-59C9-DBD3-A61A155D83DB}"/>
              </a:ext>
            </a:extLst>
          </p:cNvPr>
          <p:cNvSpPr/>
          <p:nvPr/>
        </p:nvSpPr>
        <p:spPr bwMode="auto">
          <a:xfrm>
            <a:off x="7225570" y="1686532"/>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6" name="标注: 线形 55">
            <a:extLst>
              <a:ext uri="{FF2B5EF4-FFF2-40B4-BE49-F238E27FC236}">
                <a16:creationId xmlns:a16="http://schemas.microsoft.com/office/drawing/2014/main" id="{36043300-8809-1E55-DACF-8577534548A4}"/>
              </a:ext>
            </a:extLst>
          </p:cNvPr>
          <p:cNvSpPr/>
          <p:nvPr/>
        </p:nvSpPr>
        <p:spPr bwMode="auto">
          <a:xfrm rot="10800000">
            <a:off x="5857225" y="4928338"/>
            <a:ext cx="1082845"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9" name="文本框 58">
            <a:extLst>
              <a:ext uri="{FF2B5EF4-FFF2-40B4-BE49-F238E27FC236}">
                <a16:creationId xmlns:a16="http://schemas.microsoft.com/office/drawing/2014/main" id="{775CBA81-1AC6-DB27-1192-66C8806A04D7}"/>
              </a:ext>
            </a:extLst>
          </p:cNvPr>
          <p:cNvSpPr txBox="1"/>
          <p:nvPr/>
        </p:nvSpPr>
        <p:spPr>
          <a:xfrm>
            <a:off x="5905454" y="4975542"/>
            <a:ext cx="1082846"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阅读文章，回答选择题的正确选项</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BFFF6CB7-3E79-1725-51D8-5A47B8A1E48C}"/>
              </a:ext>
            </a:extLst>
          </p:cNvPr>
          <p:cNvSpPr/>
          <p:nvPr/>
        </p:nvSpPr>
        <p:spPr bwMode="auto">
          <a:xfrm rot="10800000">
            <a:off x="7082428" y="4928336"/>
            <a:ext cx="1573712" cy="1159961"/>
          </a:xfrm>
          <a:prstGeom prst="borderCallout1">
            <a:avLst>
              <a:gd name="adj1" fmla="val 109827"/>
              <a:gd name="adj2" fmla="val 50852"/>
              <a:gd name="adj3" fmla="val 131179"/>
              <a:gd name="adj4" fmla="val 10048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 name="矩形: 圆角 5">
            <a:extLst>
              <a:ext uri="{FF2B5EF4-FFF2-40B4-BE49-F238E27FC236}">
                <a16:creationId xmlns:a16="http://schemas.microsoft.com/office/drawing/2014/main" id="{7CEB7B48-24FA-C603-742D-79072AA63C82}"/>
              </a:ext>
            </a:extLst>
          </p:cNvPr>
          <p:cNvSpPr/>
          <p:nvPr/>
        </p:nvSpPr>
        <p:spPr bwMode="auto">
          <a:xfrm>
            <a:off x="347007" y="946298"/>
            <a:ext cx="4959555" cy="130754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 name="矩形: 圆角 6">
            <a:extLst>
              <a:ext uri="{FF2B5EF4-FFF2-40B4-BE49-F238E27FC236}">
                <a16:creationId xmlns:a16="http://schemas.microsoft.com/office/drawing/2014/main" id="{3FE830B4-4076-794A-6FEF-98258FBCFB3C}"/>
              </a:ext>
            </a:extLst>
          </p:cNvPr>
          <p:cNvSpPr/>
          <p:nvPr/>
        </p:nvSpPr>
        <p:spPr bwMode="auto">
          <a:xfrm>
            <a:off x="340237" y="946298"/>
            <a:ext cx="354527" cy="1307545"/>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9" name="文本框 8">
            <a:extLst>
              <a:ext uri="{FF2B5EF4-FFF2-40B4-BE49-F238E27FC236}">
                <a16:creationId xmlns:a16="http://schemas.microsoft.com/office/drawing/2014/main" id="{85E63030-0A9A-3E9C-6C4E-A01A88DCA532}"/>
              </a:ext>
            </a:extLst>
          </p:cNvPr>
          <p:cNvSpPr txBox="1"/>
          <p:nvPr/>
        </p:nvSpPr>
        <p:spPr>
          <a:xfrm>
            <a:off x="325396" y="1025803"/>
            <a:ext cx="307039"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任务介绍</a:t>
            </a:r>
            <a:endParaRPr lang="en-US" altLang="zh-CN"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5ADA092-4DC7-6823-16C4-D6C8940D5ED7}"/>
              </a:ext>
            </a:extLst>
          </p:cNvPr>
          <p:cNvSpPr txBox="1"/>
          <p:nvPr/>
        </p:nvSpPr>
        <p:spPr>
          <a:xfrm>
            <a:off x="819817" y="1068356"/>
            <a:ext cx="4312477" cy="923330"/>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阅读理解（</a:t>
            </a:r>
            <a:r>
              <a:rPr lang="en-GB" altLang="zh-CN" sz="1800" dirty="0">
                <a:latin typeface="微软雅黑" panose="020B0503020204020204" pitchFamily="34" charset="-122"/>
                <a:ea typeface="微软雅黑" panose="020B0503020204020204" pitchFamily="34" charset="-122"/>
              </a:rPr>
              <a:t>Machine Reading Comprehension</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MRC</a:t>
            </a:r>
            <a:r>
              <a:rPr lang="zh-CN" altLang="en-US" sz="1800" dirty="0">
                <a:latin typeface="微软雅黑" panose="020B0503020204020204" pitchFamily="34" charset="-122"/>
                <a:ea typeface="微软雅黑" panose="020B0503020204020204" pitchFamily="34" charset="-122"/>
              </a:rPr>
              <a:t>）要求机器回答关于文本的阅读理解选择题。</a:t>
            </a:r>
            <a:endParaRPr lang="en-US" altLang="zh-CN" sz="18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E330E4E5-5BC5-E69D-4150-41D123AFA326}"/>
              </a:ext>
            </a:extLst>
          </p:cNvPr>
          <p:cNvSpPr txBox="1"/>
          <p:nvPr/>
        </p:nvSpPr>
        <p:spPr>
          <a:xfrm>
            <a:off x="7182324" y="1709745"/>
            <a:ext cx="1550779"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正确选项是</a:t>
            </a:r>
            <a:r>
              <a:rPr lang="en-US" altLang="zh-CN" sz="1400" dirty="0">
                <a:latin typeface="微软雅黑" panose="020B0503020204020204" pitchFamily="34" charset="-122"/>
                <a:ea typeface="微软雅黑" panose="020B0503020204020204" pitchFamily="34" charset="-122"/>
              </a:rPr>
              <a:t>D</a:t>
            </a:r>
            <a:endParaRPr lang="zh-CN" altLang="en-US" sz="1400" dirty="0">
              <a:latin typeface="微软雅黑" panose="020B0503020204020204" pitchFamily="34" charset="-122"/>
              <a:ea typeface="微软雅黑" panose="020B0503020204020204" pitchFamily="34" charset="-122"/>
            </a:endParaRPr>
          </a:p>
        </p:txBody>
      </p:sp>
      <p:sp>
        <p:nvSpPr>
          <p:cNvPr id="12" name="流程图: 可选过程 11">
            <a:extLst>
              <a:ext uri="{FF2B5EF4-FFF2-40B4-BE49-F238E27FC236}">
                <a16:creationId xmlns:a16="http://schemas.microsoft.com/office/drawing/2014/main" id="{189E279D-84FB-9B57-4ADD-A3C2DEB8D2FE}"/>
              </a:ext>
            </a:extLst>
          </p:cNvPr>
          <p:cNvSpPr/>
          <p:nvPr/>
        </p:nvSpPr>
        <p:spPr bwMode="auto">
          <a:xfrm>
            <a:off x="7192099" y="5005378"/>
            <a:ext cx="1354369" cy="316677"/>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文章</a:t>
            </a:r>
          </a:p>
        </p:txBody>
      </p:sp>
      <p:sp>
        <p:nvSpPr>
          <p:cNvPr id="13" name="流程图: 可选过程 12">
            <a:extLst>
              <a:ext uri="{FF2B5EF4-FFF2-40B4-BE49-F238E27FC236}">
                <a16:creationId xmlns:a16="http://schemas.microsoft.com/office/drawing/2014/main" id="{F9FA7B1A-7CF5-8892-7A74-8D659BD1B3FC}"/>
              </a:ext>
            </a:extLst>
          </p:cNvPr>
          <p:cNvSpPr/>
          <p:nvPr/>
        </p:nvSpPr>
        <p:spPr bwMode="auto">
          <a:xfrm>
            <a:off x="7192099" y="5674609"/>
            <a:ext cx="1354369" cy="316677"/>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400" dirty="0">
                <a:latin typeface="微软雅黑" panose="020B0503020204020204" pitchFamily="34" charset="-122"/>
                <a:ea typeface="微软雅黑" panose="020B0503020204020204" pitchFamily="34" charset="-122"/>
              </a:rPr>
              <a:t>选项</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流程图: 可选过程 13">
            <a:extLst>
              <a:ext uri="{FF2B5EF4-FFF2-40B4-BE49-F238E27FC236}">
                <a16:creationId xmlns:a16="http://schemas.microsoft.com/office/drawing/2014/main" id="{AF5C7F95-8500-005E-9415-D47A6892A586}"/>
              </a:ext>
            </a:extLst>
          </p:cNvPr>
          <p:cNvSpPr/>
          <p:nvPr/>
        </p:nvSpPr>
        <p:spPr bwMode="auto">
          <a:xfrm>
            <a:off x="7196926" y="5339993"/>
            <a:ext cx="1354369" cy="316677"/>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问题</a:t>
            </a:r>
          </a:p>
        </p:txBody>
      </p:sp>
      <p:graphicFrame>
        <p:nvGraphicFramePr>
          <p:cNvPr id="113" name="表格 112">
            <a:extLst>
              <a:ext uri="{FF2B5EF4-FFF2-40B4-BE49-F238E27FC236}">
                <a16:creationId xmlns:a16="http://schemas.microsoft.com/office/drawing/2014/main" id="{50B19B22-0425-C78B-72C4-2BE38CBEB0F0}"/>
              </a:ext>
            </a:extLst>
          </p:cNvPr>
          <p:cNvGraphicFramePr>
            <a:graphicFrameLocks noGrp="1"/>
          </p:cNvGraphicFramePr>
          <p:nvPr>
            <p:extLst>
              <p:ext uri="{D42A27DB-BD31-4B8C-83A1-F6EECF244321}">
                <p14:modId xmlns:p14="http://schemas.microsoft.com/office/powerpoint/2010/main" val="2272866955"/>
              </p:ext>
            </p:extLst>
          </p:nvPr>
        </p:nvGraphicFramePr>
        <p:xfrm>
          <a:off x="5851982" y="2830497"/>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114" name="文本框 113">
            <a:extLst>
              <a:ext uri="{FF2B5EF4-FFF2-40B4-BE49-F238E27FC236}">
                <a16:creationId xmlns:a16="http://schemas.microsoft.com/office/drawing/2014/main" id="{0F6B16E2-7702-7B5F-8376-EB8E0569EB9E}"/>
              </a:ext>
            </a:extLst>
          </p:cNvPr>
          <p:cNvSpPr txBox="1"/>
          <p:nvPr/>
        </p:nvSpPr>
        <p:spPr>
          <a:xfrm>
            <a:off x="6699199" y="3039590"/>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115" name="表格 114">
            <a:extLst>
              <a:ext uri="{FF2B5EF4-FFF2-40B4-BE49-F238E27FC236}">
                <a16:creationId xmlns:a16="http://schemas.microsoft.com/office/drawing/2014/main" id="{2097C9E7-63AD-D883-6BD4-4A6C12759795}"/>
              </a:ext>
            </a:extLst>
          </p:cNvPr>
          <p:cNvGraphicFramePr>
            <a:graphicFrameLocks noGrp="1"/>
          </p:cNvGraphicFramePr>
          <p:nvPr>
            <p:extLst>
              <p:ext uri="{D42A27DB-BD31-4B8C-83A1-F6EECF244321}">
                <p14:modId xmlns:p14="http://schemas.microsoft.com/office/powerpoint/2010/main" val="2633640934"/>
              </p:ext>
            </p:extLst>
          </p:nvPr>
        </p:nvGraphicFramePr>
        <p:xfrm>
          <a:off x="5852045" y="3827108"/>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116" name="文本框 115">
            <a:extLst>
              <a:ext uri="{FF2B5EF4-FFF2-40B4-BE49-F238E27FC236}">
                <a16:creationId xmlns:a16="http://schemas.microsoft.com/office/drawing/2014/main" id="{E576D9B1-FD0A-98F8-1F80-3E44CFF0F5CC}"/>
              </a:ext>
            </a:extLst>
          </p:cNvPr>
          <p:cNvSpPr txBox="1"/>
          <p:nvPr/>
        </p:nvSpPr>
        <p:spPr>
          <a:xfrm>
            <a:off x="6071403" y="1980933"/>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117" name="文本框 116">
            <a:extLst>
              <a:ext uri="{FF2B5EF4-FFF2-40B4-BE49-F238E27FC236}">
                <a16:creationId xmlns:a16="http://schemas.microsoft.com/office/drawing/2014/main" id="{95E1BDF3-DED4-3ADE-A6FD-7496F36A6CC8}"/>
              </a:ext>
            </a:extLst>
          </p:cNvPr>
          <p:cNvSpPr txBox="1"/>
          <p:nvPr/>
        </p:nvSpPr>
        <p:spPr>
          <a:xfrm>
            <a:off x="7452909" y="1992951"/>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118" name="直接箭头连接符 117">
            <a:extLst>
              <a:ext uri="{FF2B5EF4-FFF2-40B4-BE49-F238E27FC236}">
                <a16:creationId xmlns:a16="http://schemas.microsoft.com/office/drawing/2014/main" id="{826447C2-4C82-7D9B-1F36-DA190789D60E}"/>
              </a:ext>
            </a:extLst>
          </p:cNvPr>
          <p:cNvCxnSpPr/>
          <p:nvPr/>
        </p:nvCxnSpPr>
        <p:spPr bwMode="auto">
          <a:xfrm flipV="1">
            <a:off x="6001391" y="361801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a:extLst>
              <a:ext uri="{FF2B5EF4-FFF2-40B4-BE49-F238E27FC236}">
                <a16:creationId xmlns:a16="http://schemas.microsoft.com/office/drawing/2014/main" id="{8A63FAA1-83C2-AEFC-E3A0-5A6173EB426A}"/>
              </a:ext>
            </a:extLst>
          </p:cNvPr>
          <p:cNvCxnSpPr/>
          <p:nvPr/>
        </p:nvCxnSpPr>
        <p:spPr bwMode="auto">
          <a:xfrm flipV="1">
            <a:off x="6276066" y="361801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0" name="直接箭头连接符 119">
            <a:extLst>
              <a:ext uri="{FF2B5EF4-FFF2-40B4-BE49-F238E27FC236}">
                <a16:creationId xmlns:a16="http://schemas.microsoft.com/office/drawing/2014/main" id="{553790E2-B23E-4318-5EAB-4F2B6EDDAF42}"/>
              </a:ext>
            </a:extLst>
          </p:cNvPr>
          <p:cNvCxnSpPr/>
          <p:nvPr/>
        </p:nvCxnSpPr>
        <p:spPr bwMode="auto">
          <a:xfrm flipV="1">
            <a:off x="6567330" y="361361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1" name="直接箭头连接符 120">
            <a:extLst>
              <a:ext uri="{FF2B5EF4-FFF2-40B4-BE49-F238E27FC236}">
                <a16:creationId xmlns:a16="http://schemas.microsoft.com/office/drawing/2014/main" id="{CF395133-5A60-B350-0F3E-BBE146EC53B1}"/>
              </a:ext>
            </a:extLst>
          </p:cNvPr>
          <p:cNvCxnSpPr/>
          <p:nvPr/>
        </p:nvCxnSpPr>
        <p:spPr bwMode="auto">
          <a:xfrm flipV="1">
            <a:off x="6850224" y="361361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a:extLst>
              <a:ext uri="{FF2B5EF4-FFF2-40B4-BE49-F238E27FC236}">
                <a16:creationId xmlns:a16="http://schemas.microsoft.com/office/drawing/2014/main" id="{ACFBBF7A-61BC-E73C-6FB3-AF50F2B1B0B0}"/>
              </a:ext>
            </a:extLst>
          </p:cNvPr>
          <p:cNvCxnSpPr/>
          <p:nvPr/>
        </p:nvCxnSpPr>
        <p:spPr bwMode="auto">
          <a:xfrm flipV="1">
            <a:off x="7126671" y="360922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3" name="直接箭头连接符 122">
            <a:extLst>
              <a:ext uri="{FF2B5EF4-FFF2-40B4-BE49-F238E27FC236}">
                <a16:creationId xmlns:a16="http://schemas.microsoft.com/office/drawing/2014/main" id="{F6D3B9B1-14B3-CCED-E2CA-59AF7D7E9B1A}"/>
              </a:ext>
            </a:extLst>
          </p:cNvPr>
          <p:cNvCxnSpPr/>
          <p:nvPr/>
        </p:nvCxnSpPr>
        <p:spPr bwMode="auto">
          <a:xfrm flipV="1">
            <a:off x="7381852" y="263019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4" name="直接箭头连接符 123">
            <a:extLst>
              <a:ext uri="{FF2B5EF4-FFF2-40B4-BE49-F238E27FC236}">
                <a16:creationId xmlns:a16="http://schemas.microsoft.com/office/drawing/2014/main" id="{E9DFE46F-1156-3C21-746A-4B66C1B6EB47}"/>
              </a:ext>
            </a:extLst>
          </p:cNvPr>
          <p:cNvCxnSpPr/>
          <p:nvPr/>
        </p:nvCxnSpPr>
        <p:spPr bwMode="auto">
          <a:xfrm flipV="1">
            <a:off x="7656527" y="263019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5" name="直接箭头连接符 124">
            <a:extLst>
              <a:ext uri="{FF2B5EF4-FFF2-40B4-BE49-F238E27FC236}">
                <a16:creationId xmlns:a16="http://schemas.microsoft.com/office/drawing/2014/main" id="{50524274-3714-978B-485A-229F1B0149C6}"/>
              </a:ext>
            </a:extLst>
          </p:cNvPr>
          <p:cNvCxnSpPr/>
          <p:nvPr/>
        </p:nvCxnSpPr>
        <p:spPr bwMode="auto">
          <a:xfrm flipV="1">
            <a:off x="7947791" y="262580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6" name="直接箭头连接符 125">
            <a:extLst>
              <a:ext uri="{FF2B5EF4-FFF2-40B4-BE49-F238E27FC236}">
                <a16:creationId xmlns:a16="http://schemas.microsoft.com/office/drawing/2014/main" id="{DF399757-8369-0783-320F-1A02EE38B618}"/>
              </a:ext>
            </a:extLst>
          </p:cNvPr>
          <p:cNvCxnSpPr/>
          <p:nvPr/>
        </p:nvCxnSpPr>
        <p:spPr bwMode="auto">
          <a:xfrm flipV="1">
            <a:off x="8230685" y="262580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7" name="直接箭头连接符 126">
            <a:extLst>
              <a:ext uri="{FF2B5EF4-FFF2-40B4-BE49-F238E27FC236}">
                <a16:creationId xmlns:a16="http://schemas.microsoft.com/office/drawing/2014/main" id="{654F2900-8F3B-884E-5CA2-651CEDEA6080}"/>
              </a:ext>
            </a:extLst>
          </p:cNvPr>
          <p:cNvCxnSpPr/>
          <p:nvPr/>
        </p:nvCxnSpPr>
        <p:spPr bwMode="auto">
          <a:xfrm flipV="1">
            <a:off x="8507132" y="262140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8" name="矩形 127">
            <a:extLst>
              <a:ext uri="{FF2B5EF4-FFF2-40B4-BE49-F238E27FC236}">
                <a16:creationId xmlns:a16="http://schemas.microsoft.com/office/drawing/2014/main" id="{11A4F6F0-EFB7-394B-CE68-450721AA8322}"/>
              </a:ext>
            </a:extLst>
          </p:cNvPr>
          <p:cNvSpPr/>
          <p:nvPr/>
        </p:nvSpPr>
        <p:spPr bwMode="auto">
          <a:xfrm>
            <a:off x="5851983" y="3818316"/>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29" name="矩形 128">
            <a:extLst>
              <a:ext uri="{FF2B5EF4-FFF2-40B4-BE49-F238E27FC236}">
                <a16:creationId xmlns:a16="http://schemas.microsoft.com/office/drawing/2014/main" id="{88B5FC30-55BC-6B4E-5933-949C7ABBD6D9}"/>
              </a:ext>
            </a:extLst>
          </p:cNvPr>
          <p:cNvSpPr/>
          <p:nvPr/>
        </p:nvSpPr>
        <p:spPr bwMode="auto">
          <a:xfrm>
            <a:off x="6720528" y="3818316"/>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30" name="文本框 129">
            <a:extLst>
              <a:ext uri="{FF2B5EF4-FFF2-40B4-BE49-F238E27FC236}">
                <a16:creationId xmlns:a16="http://schemas.microsoft.com/office/drawing/2014/main" id="{6B60D778-004E-40AA-C7A5-5AE0816A701F}"/>
              </a:ext>
            </a:extLst>
          </p:cNvPr>
          <p:cNvSpPr txBox="1"/>
          <p:nvPr/>
        </p:nvSpPr>
        <p:spPr>
          <a:xfrm>
            <a:off x="5813506" y="4107038"/>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131" name="文本框 130">
            <a:extLst>
              <a:ext uri="{FF2B5EF4-FFF2-40B4-BE49-F238E27FC236}">
                <a16:creationId xmlns:a16="http://schemas.microsoft.com/office/drawing/2014/main" id="{F427C3FC-BC44-3B1A-40BD-2D2FC065B99C}"/>
              </a:ext>
            </a:extLst>
          </p:cNvPr>
          <p:cNvSpPr txBox="1"/>
          <p:nvPr/>
        </p:nvSpPr>
        <p:spPr>
          <a:xfrm>
            <a:off x="6699974" y="4114590"/>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132" name="表格 131">
            <a:extLst>
              <a:ext uri="{FF2B5EF4-FFF2-40B4-BE49-F238E27FC236}">
                <a16:creationId xmlns:a16="http://schemas.microsoft.com/office/drawing/2014/main" id="{52B3C026-65FE-1058-1E35-F3ECFE13F1ED}"/>
              </a:ext>
            </a:extLst>
          </p:cNvPr>
          <p:cNvGraphicFramePr>
            <a:graphicFrameLocks noGrp="1"/>
          </p:cNvGraphicFramePr>
          <p:nvPr>
            <p:extLst>
              <p:ext uri="{D42A27DB-BD31-4B8C-83A1-F6EECF244321}">
                <p14:modId xmlns:p14="http://schemas.microsoft.com/office/powerpoint/2010/main" val="1151242573"/>
              </p:ext>
            </p:extLst>
          </p:nvPr>
        </p:nvGraphicFramePr>
        <p:xfrm>
          <a:off x="5855075" y="2346875"/>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133" name="直接箭头连接符 132">
            <a:extLst>
              <a:ext uri="{FF2B5EF4-FFF2-40B4-BE49-F238E27FC236}">
                <a16:creationId xmlns:a16="http://schemas.microsoft.com/office/drawing/2014/main" id="{DCFF1691-3A98-0D51-F4AA-D6A7ED046761}"/>
              </a:ext>
            </a:extLst>
          </p:cNvPr>
          <p:cNvCxnSpPr/>
          <p:nvPr/>
        </p:nvCxnSpPr>
        <p:spPr bwMode="auto">
          <a:xfrm flipV="1">
            <a:off x="6001391" y="263019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4" name="直接箭头连接符 133">
            <a:extLst>
              <a:ext uri="{FF2B5EF4-FFF2-40B4-BE49-F238E27FC236}">
                <a16:creationId xmlns:a16="http://schemas.microsoft.com/office/drawing/2014/main" id="{E479658B-7AAA-7C52-25A4-2F23B58F4D63}"/>
              </a:ext>
            </a:extLst>
          </p:cNvPr>
          <p:cNvCxnSpPr/>
          <p:nvPr/>
        </p:nvCxnSpPr>
        <p:spPr bwMode="auto">
          <a:xfrm flipV="1">
            <a:off x="6276066" y="263019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5" name="直接箭头连接符 134">
            <a:extLst>
              <a:ext uri="{FF2B5EF4-FFF2-40B4-BE49-F238E27FC236}">
                <a16:creationId xmlns:a16="http://schemas.microsoft.com/office/drawing/2014/main" id="{7E88E117-8FEB-7D1C-B0D6-2C5A057D65E3}"/>
              </a:ext>
            </a:extLst>
          </p:cNvPr>
          <p:cNvCxnSpPr/>
          <p:nvPr/>
        </p:nvCxnSpPr>
        <p:spPr bwMode="auto">
          <a:xfrm flipV="1">
            <a:off x="6567330" y="262579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6" name="直接箭头连接符 135">
            <a:extLst>
              <a:ext uri="{FF2B5EF4-FFF2-40B4-BE49-F238E27FC236}">
                <a16:creationId xmlns:a16="http://schemas.microsoft.com/office/drawing/2014/main" id="{3DEC966B-8951-D256-0470-1EE4E3E61A9F}"/>
              </a:ext>
            </a:extLst>
          </p:cNvPr>
          <p:cNvCxnSpPr/>
          <p:nvPr/>
        </p:nvCxnSpPr>
        <p:spPr bwMode="auto">
          <a:xfrm flipV="1">
            <a:off x="6850224" y="262579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7" name="直接箭头连接符 136">
            <a:extLst>
              <a:ext uri="{FF2B5EF4-FFF2-40B4-BE49-F238E27FC236}">
                <a16:creationId xmlns:a16="http://schemas.microsoft.com/office/drawing/2014/main" id="{280B7389-19A7-ECB9-FC3E-63DAD30FD10D}"/>
              </a:ext>
            </a:extLst>
          </p:cNvPr>
          <p:cNvCxnSpPr/>
          <p:nvPr/>
        </p:nvCxnSpPr>
        <p:spPr bwMode="auto">
          <a:xfrm flipV="1">
            <a:off x="7126671" y="262140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38" name="表格 137">
            <a:extLst>
              <a:ext uri="{FF2B5EF4-FFF2-40B4-BE49-F238E27FC236}">
                <a16:creationId xmlns:a16="http://schemas.microsoft.com/office/drawing/2014/main" id="{6F5E1EC3-C8C2-F858-E918-151F2A52E86B}"/>
              </a:ext>
            </a:extLst>
          </p:cNvPr>
          <p:cNvGraphicFramePr>
            <a:graphicFrameLocks noGrp="1"/>
          </p:cNvGraphicFramePr>
          <p:nvPr>
            <p:extLst>
              <p:ext uri="{D42A27DB-BD31-4B8C-83A1-F6EECF244321}">
                <p14:modId xmlns:p14="http://schemas.microsoft.com/office/powerpoint/2010/main" val="3236304141"/>
              </p:ext>
            </p:extLst>
          </p:nvPr>
        </p:nvGraphicFramePr>
        <p:xfrm>
          <a:off x="7250836" y="234519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139" name="矩形 138">
            <a:extLst>
              <a:ext uri="{FF2B5EF4-FFF2-40B4-BE49-F238E27FC236}">
                <a16:creationId xmlns:a16="http://schemas.microsoft.com/office/drawing/2014/main" id="{1093EBE9-BFFA-D65F-97AD-F9C8051220FB}"/>
              </a:ext>
            </a:extLst>
          </p:cNvPr>
          <p:cNvSpPr/>
          <p:nvPr/>
        </p:nvSpPr>
        <p:spPr bwMode="auto">
          <a:xfrm>
            <a:off x="7225570" y="2331656"/>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40" name="表格 139">
            <a:extLst>
              <a:ext uri="{FF2B5EF4-FFF2-40B4-BE49-F238E27FC236}">
                <a16:creationId xmlns:a16="http://schemas.microsoft.com/office/drawing/2014/main" id="{A8A9BFA0-EB1B-AE9A-BA42-40F4C810FC20}"/>
              </a:ext>
            </a:extLst>
          </p:cNvPr>
          <p:cNvGraphicFramePr>
            <a:graphicFrameLocks noGrp="1"/>
          </p:cNvGraphicFramePr>
          <p:nvPr>
            <p:extLst>
              <p:ext uri="{D42A27DB-BD31-4B8C-83A1-F6EECF244321}">
                <p14:modId xmlns:p14="http://schemas.microsoft.com/office/powerpoint/2010/main" val="338683316"/>
              </p:ext>
            </p:extLst>
          </p:nvPr>
        </p:nvGraphicFramePr>
        <p:xfrm>
          <a:off x="7303170" y="3824180"/>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141" name="直接箭头连接符 140">
            <a:extLst>
              <a:ext uri="{FF2B5EF4-FFF2-40B4-BE49-F238E27FC236}">
                <a16:creationId xmlns:a16="http://schemas.microsoft.com/office/drawing/2014/main" id="{D8D329DA-A0C0-05B5-278F-0146F57724BB}"/>
              </a:ext>
            </a:extLst>
          </p:cNvPr>
          <p:cNvCxnSpPr/>
          <p:nvPr/>
        </p:nvCxnSpPr>
        <p:spPr bwMode="auto">
          <a:xfrm flipV="1">
            <a:off x="7398846" y="362680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2" name="直接箭头连接符 141">
            <a:extLst>
              <a:ext uri="{FF2B5EF4-FFF2-40B4-BE49-F238E27FC236}">
                <a16:creationId xmlns:a16="http://schemas.microsoft.com/office/drawing/2014/main" id="{DAD6655C-CAAF-42CA-35AF-7C19E5D2B4CC}"/>
              </a:ext>
            </a:extLst>
          </p:cNvPr>
          <p:cNvCxnSpPr/>
          <p:nvPr/>
        </p:nvCxnSpPr>
        <p:spPr bwMode="auto">
          <a:xfrm flipV="1">
            <a:off x="7673521" y="362680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3" name="直接箭头连接符 142">
            <a:extLst>
              <a:ext uri="{FF2B5EF4-FFF2-40B4-BE49-F238E27FC236}">
                <a16:creationId xmlns:a16="http://schemas.microsoft.com/office/drawing/2014/main" id="{6D3D3264-7311-6CD8-459C-1F627E815933}"/>
              </a:ext>
            </a:extLst>
          </p:cNvPr>
          <p:cNvCxnSpPr/>
          <p:nvPr/>
        </p:nvCxnSpPr>
        <p:spPr bwMode="auto">
          <a:xfrm flipV="1">
            <a:off x="7964785" y="362241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直接箭头连接符 143">
            <a:extLst>
              <a:ext uri="{FF2B5EF4-FFF2-40B4-BE49-F238E27FC236}">
                <a16:creationId xmlns:a16="http://schemas.microsoft.com/office/drawing/2014/main" id="{EA576882-77CB-4BC4-2194-D02807D5D139}"/>
              </a:ext>
            </a:extLst>
          </p:cNvPr>
          <p:cNvCxnSpPr/>
          <p:nvPr/>
        </p:nvCxnSpPr>
        <p:spPr bwMode="auto">
          <a:xfrm flipV="1">
            <a:off x="8247679" y="362241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直接箭头连接符 144">
            <a:extLst>
              <a:ext uri="{FF2B5EF4-FFF2-40B4-BE49-F238E27FC236}">
                <a16:creationId xmlns:a16="http://schemas.microsoft.com/office/drawing/2014/main" id="{FE16CF2C-7B97-6250-8538-E50795A346DA}"/>
              </a:ext>
            </a:extLst>
          </p:cNvPr>
          <p:cNvCxnSpPr/>
          <p:nvPr/>
        </p:nvCxnSpPr>
        <p:spPr bwMode="auto">
          <a:xfrm flipV="1">
            <a:off x="8524126" y="361801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6" name="连接符: 肘形 145">
            <a:extLst>
              <a:ext uri="{FF2B5EF4-FFF2-40B4-BE49-F238E27FC236}">
                <a16:creationId xmlns:a16="http://schemas.microsoft.com/office/drawing/2014/main" id="{2897DDCE-970E-2CA7-DE61-FBE02FD9C4E8}"/>
              </a:ext>
            </a:extLst>
          </p:cNvPr>
          <p:cNvCxnSpPr>
            <a:cxnSpLocks/>
            <a:stCxn id="139" idx="3"/>
            <a:endCxn id="140" idx="3"/>
          </p:cNvCxnSpPr>
          <p:nvPr/>
        </p:nvCxnSpPr>
        <p:spPr bwMode="auto">
          <a:xfrm flipH="1">
            <a:off x="8656140" y="2476530"/>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pic>
        <p:nvPicPr>
          <p:cNvPr id="5" name="图片 4">
            <a:extLst>
              <a:ext uri="{FF2B5EF4-FFF2-40B4-BE49-F238E27FC236}">
                <a16:creationId xmlns:a16="http://schemas.microsoft.com/office/drawing/2014/main" id="{9FF177C1-51A2-CAE7-1E98-632AED461A30}"/>
              </a:ext>
            </a:extLst>
          </p:cNvPr>
          <p:cNvPicPr>
            <a:picLocks noChangeAspect="1"/>
          </p:cNvPicPr>
          <p:nvPr/>
        </p:nvPicPr>
        <p:blipFill>
          <a:blip r:embed="rId3"/>
          <a:stretch>
            <a:fillRect/>
          </a:stretch>
        </p:blipFill>
        <p:spPr>
          <a:xfrm>
            <a:off x="2338498" y="2763859"/>
            <a:ext cx="2729507" cy="3569355"/>
          </a:xfrm>
          <a:prstGeom prst="rect">
            <a:avLst/>
          </a:prstGeom>
        </p:spPr>
      </p:pic>
      <p:sp>
        <p:nvSpPr>
          <p:cNvPr id="17" name="文本框 16">
            <a:extLst>
              <a:ext uri="{FF2B5EF4-FFF2-40B4-BE49-F238E27FC236}">
                <a16:creationId xmlns:a16="http://schemas.microsoft.com/office/drawing/2014/main" id="{5EC7AFB1-DFDA-EA3A-FF4A-C17055A05809}"/>
              </a:ext>
            </a:extLst>
          </p:cNvPr>
          <p:cNvSpPr txBox="1"/>
          <p:nvPr/>
        </p:nvSpPr>
        <p:spPr>
          <a:xfrm>
            <a:off x="630988" y="3145607"/>
            <a:ext cx="1838563" cy="95410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DUMA: Reading Comprehension with Transposition Thinking </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746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AC2EA-C74E-DED0-50D3-AE19EE024B5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9DE8362-2013-CC4E-5565-1FDAE627A972}"/>
              </a:ext>
            </a:extLst>
          </p:cNvPr>
          <p:cNvSpPr>
            <a:spLocks noGrp="1"/>
          </p:cNvSpPr>
          <p:nvPr>
            <p:ph type="title"/>
          </p:nvPr>
        </p:nvSpPr>
        <p:spPr/>
        <p:txBody>
          <a:bodyPr/>
          <a:lstStyle/>
          <a:p>
            <a:r>
              <a:rPr lang="zh-CN" altLang="en-US" dirty="0"/>
              <a:t>常见的微调下游任务举例：抽取式问答</a:t>
            </a:r>
          </a:p>
        </p:txBody>
      </p:sp>
      <p:sp>
        <p:nvSpPr>
          <p:cNvPr id="8" name="矩形: 圆角 7">
            <a:extLst>
              <a:ext uri="{FF2B5EF4-FFF2-40B4-BE49-F238E27FC236}">
                <a16:creationId xmlns:a16="http://schemas.microsoft.com/office/drawing/2014/main" id="{06657428-FB38-9FA6-03FD-227E31E6B820}"/>
              </a:ext>
            </a:extLst>
          </p:cNvPr>
          <p:cNvSpPr/>
          <p:nvPr/>
        </p:nvSpPr>
        <p:spPr bwMode="auto">
          <a:xfrm>
            <a:off x="340241" y="2517569"/>
            <a:ext cx="4959555" cy="3851333"/>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80A7DEC8-33E1-FE98-3B65-93511FCBF0C1}"/>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9C734BB3-4169-35F3-5B24-1C7C09BC8B42}"/>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BB556DCF-80C7-C7AC-8BA5-B9DFD58E9CB2}"/>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E4533A03-CEF1-CEB9-27F4-1456059933FD}"/>
              </a:ext>
            </a:extLst>
          </p:cNvPr>
          <p:cNvSpPr/>
          <p:nvPr/>
        </p:nvSpPr>
        <p:spPr bwMode="auto">
          <a:xfrm>
            <a:off x="340237" y="2279494"/>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BF08B819-B3B3-2657-0DB8-1CC048F9C500}"/>
              </a:ext>
            </a:extLst>
          </p:cNvPr>
          <p:cNvSpPr/>
          <p:nvPr/>
        </p:nvSpPr>
        <p:spPr>
          <a:xfrm>
            <a:off x="340235" y="2278346"/>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A9AE080C-DCB0-2901-A028-D8CAA5F54179}"/>
              </a:ext>
            </a:extLst>
          </p:cNvPr>
          <p:cNvSpPr txBox="1"/>
          <p:nvPr/>
        </p:nvSpPr>
        <p:spPr>
          <a:xfrm>
            <a:off x="458213" y="2800708"/>
            <a:ext cx="4621287" cy="646331"/>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Bidirectional Attention Flow for Machine Comprehension</a:t>
            </a:r>
            <a:endParaRPr lang="en-US" altLang="zh-CN" sz="18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CD423020-BFAB-99EE-85E3-F33335ED46F3}"/>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2" name="标注: 线形 51">
            <a:extLst>
              <a:ext uri="{FF2B5EF4-FFF2-40B4-BE49-F238E27FC236}">
                <a16:creationId xmlns:a16="http://schemas.microsoft.com/office/drawing/2014/main" id="{7EC509F5-32A3-DDA0-C4FA-64C8685817FB}"/>
              </a:ext>
            </a:extLst>
          </p:cNvPr>
          <p:cNvSpPr/>
          <p:nvPr/>
        </p:nvSpPr>
        <p:spPr bwMode="auto">
          <a:xfrm>
            <a:off x="7225570" y="1686532"/>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6" name="标注: 线形 55">
            <a:extLst>
              <a:ext uri="{FF2B5EF4-FFF2-40B4-BE49-F238E27FC236}">
                <a16:creationId xmlns:a16="http://schemas.microsoft.com/office/drawing/2014/main" id="{326FEEFD-DA28-34B3-D877-7E25EC08A5DB}"/>
              </a:ext>
            </a:extLst>
          </p:cNvPr>
          <p:cNvSpPr/>
          <p:nvPr/>
        </p:nvSpPr>
        <p:spPr bwMode="auto">
          <a:xfrm rot="10800000">
            <a:off x="5857224" y="4928337"/>
            <a:ext cx="1476128"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9" name="文本框 58">
            <a:extLst>
              <a:ext uri="{FF2B5EF4-FFF2-40B4-BE49-F238E27FC236}">
                <a16:creationId xmlns:a16="http://schemas.microsoft.com/office/drawing/2014/main" id="{B67263E1-DE55-9E0C-5B8B-7F60F8F905D4}"/>
              </a:ext>
            </a:extLst>
          </p:cNvPr>
          <p:cNvSpPr txBox="1"/>
          <p:nvPr/>
        </p:nvSpPr>
        <p:spPr>
          <a:xfrm>
            <a:off x="5905454" y="4975542"/>
            <a:ext cx="1476130"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阅读文章并回答问题，从文章中找出连续片段作为答案</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5C07DE46-2431-388F-8026-0F08E401DDB6}"/>
              </a:ext>
            </a:extLst>
          </p:cNvPr>
          <p:cNvSpPr/>
          <p:nvPr/>
        </p:nvSpPr>
        <p:spPr bwMode="auto">
          <a:xfrm rot="10800000">
            <a:off x="7485413" y="4928334"/>
            <a:ext cx="1170727" cy="1159961"/>
          </a:xfrm>
          <a:prstGeom prst="borderCallout1">
            <a:avLst>
              <a:gd name="adj1" fmla="val 109827"/>
              <a:gd name="adj2" fmla="val 50852"/>
              <a:gd name="adj3" fmla="val 130496"/>
              <a:gd name="adj4" fmla="val 13497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 name="矩形: 圆角 5">
            <a:extLst>
              <a:ext uri="{FF2B5EF4-FFF2-40B4-BE49-F238E27FC236}">
                <a16:creationId xmlns:a16="http://schemas.microsoft.com/office/drawing/2014/main" id="{4C884BA3-475E-9125-22FD-5F780459C584}"/>
              </a:ext>
            </a:extLst>
          </p:cNvPr>
          <p:cNvSpPr/>
          <p:nvPr/>
        </p:nvSpPr>
        <p:spPr bwMode="auto">
          <a:xfrm>
            <a:off x="347007" y="946298"/>
            <a:ext cx="4959555" cy="117146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 name="矩形: 圆角 6">
            <a:extLst>
              <a:ext uri="{FF2B5EF4-FFF2-40B4-BE49-F238E27FC236}">
                <a16:creationId xmlns:a16="http://schemas.microsoft.com/office/drawing/2014/main" id="{0A3E0814-FA61-C849-0B14-60B778FA26EE}"/>
              </a:ext>
            </a:extLst>
          </p:cNvPr>
          <p:cNvSpPr/>
          <p:nvPr/>
        </p:nvSpPr>
        <p:spPr bwMode="auto">
          <a:xfrm>
            <a:off x="340237" y="946298"/>
            <a:ext cx="354527" cy="1171467"/>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9" name="文本框 8">
            <a:extLst>
              <a:ext uri="{FF2B5EF4-FFF2-40B4-BE49-F238E27FC236}">
                <a16:creationId xmlns:a16="http://schemas.microsoft.com/office/drawing/2014/main" id="{9FA0A223-C8EF-726B-5664-71D140304D22}"/>
              </a:ext>
            </a:extLst>
          </p:cNvPr>
          <p:cNvSpPr txBox="1"/>
          <p:nvPr/>
        </p:nvSpPr>
        <p:spPr>
          <a:xfrm>
            <a:off x="330714" y="957749"/>
            <a:ext cx="307039"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任务介绍</a:t>
            </a:r>
            <a:endParaRPr lang="en-US" altLang="zh-CN"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28133F9-17FB-3525-052C-36C6AB7AAD06}"/>
              </a:ext>
            </a:extLst>
          </p:cNvPr>
          <p:cNvSpPr txBox="1"/>
          <p:nvPr/>
        </p:nvSpPr>
        <p:spPr>
          <a:xfrm>
            <a:off x="819817" y="1068356"/>
            <a:ext cx="4312477" cy="923330"/>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抽取式问答给定一篇文章和一个问题，要求机器根据问题，从文章中找出一个连续的片段作为答案。</a:t>
            </a:r>
            <a:endParaRPr lang="en-US" altLang="zh-CN" sz="1800" dirty="0">
              <a:latin typeface="微软雅黑" panose="020B0503020204020204" pitchFamily="34" charset="-122"/>
              <a:ea typeface="微软雅黑" panose="020B0503020204020204" pitchFamily="34" charset="-122"/>
            </a:endParaRPr>
          </a:p>
        </p:txBody>
      </p:sp>
      <p:sp>
        <p:nvSpPr>
          <p:cNvPr id="12" name="流程图: 可选过程 11">
            <a:extLst>
              <a:ext uri="{FF2B5EF4-FFF2-40B4-BE49-F238E27FC236}">
                <a16:creationId xmlns:a16="http://schemas.microsoft.com/office/drawing/2014/main" id="{F8542942-9220-52E9-E422-41640498ABDA}"/>
              </a:ext>
            </a:extLst>
          </p:cNvPr>
          <p:cNvSpPr/>
          <p:nvPr/>
        </p:nvSpPr>
        <p:spPr bwMode="auto">
          <a:xfrm>
            <a:off x="7593958" y="5005378"/>
            <a:ext cx="952510" cy="572219"/>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文章</a:t>
            </a:r>
            <a:endPar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2813" rtl="0" eaLnBrk="1" fontAlgn="base" latinLnBrk="0" hangingPunct="1">
              <a:lnSpc>
                <a:spcPct val="100000"/>
              </a:lnSpc>
              <a:spcBef>
                <a:spcPct val="0"/>
              </a:spcBef>
              <a:spcAft>
                <a:spcPct val="0"/>
              </a:spcAft>
              <a:buClrTx/>
              <a:buSzTx/>
              <a:buFontTx/>
              <a:buNone/>
              <a:tabLst/>
            </a:pPr>
            <a:r>
              <a:rPr lang="en-US" altLang="zh-CN" sz="1400" dirty="0">
                <a:latin typeface="微软雅黑" panose="020B0503020204020204" pitchFamily="34" charset="-122"/>
                <a:ea typeface="微软雅黑" panose="020B0503020204020204" pitchFamily="34" charset="-122"/>
              </a:rPr>
              <a:t>…………</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流程图: 可选过程 13">
            <a:extLst>
              <a:ext uri="{FF2B5EF4-FFF2-40B4-BE49-F238E27FC236}">
                <a16:creationId xmlns:a16="http://schemas.microsoft.com/office/drawing/2014/main" id="{C3909F63-3B3A-08CE-5C32-8B018F3C3ABA}"/>
              </a:ext>
            </a:extLst>
          </p:cNvPr>
          <p:cNvSpPr/>
          <p:nvPr/>
        </p:nvSpPr>
        <p:spPr bwMode="auto">
          <a:xfrm>
            <a:off x="7605238" y="5674609"/>
            <a:ext cx="952510" cy="316677"/>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问题</a:t>
            </a:r>
          </a:p>
        </p:txBody>
      </p:sp>
      <p:pic>
        <p:nvPicPr>
          <p:cNvPr id="23" name="图片 22">
            <a:extLst>
              <a:ext uri="{FF2B5EF4-FFF2-40B4-BE49-F238E27FC236}">
                <a16:creationId xmlns:a16="http://schemas.microsoft.com/office/drawing/2014/main" id="{C2FE40FF-3683-A2BD-F0F9-F82AC271148F}"/>
              </a:ext>
            </a:extLst>
          </p:cNvPr>
          <p:cNvPicPr>
            <a:picLocks noChangeAspect="1"/>
          </p:cNvPicPr>
          <p:nvPr/>
        </p:nvPicPr>
        <p:blipFill>
          <a:blip r:embed="rId3"/>
          <a:stretch>
            <a:fillRect/>
          </a:stretch>
        </p:blipFill>
        <p:spPr>
          <a:xfrm>
            <a:off x="1125292" y="3395098"/>
            <a:ext cx="3625714" cy="2940429"/>
          </a:xfrm>
          <a:prstGeom prst="rect">
            <a:avLst/>
          </a:prstGeom>
        </p:spPr>
      </p:pic>
      <p:graphicFrame>
        <p:nvGraphicFramePr>
          <p:cNvPr id="4" name="表格 3">
            <a:extLst>
              <a:ext uri="{FF2B5EF4-FFF2-40B4-BE49-F238E27FC236}">
                <a16:creationId xmlns:a16="http://schemas.microsoft.com/office/drawing/2014/main" id="{00B38DDF-5947-226B-4C4C-4A8587E71CBC}"/>
              </a:ext>
            </a:extLst>
          </p:cNvPr>
          <p:cNvGraphicFramePr>
            <a:graphicFrameLocks noGrp="1"/>
          </p:cNvGraphicFramePr>
          <p:nvPr>
            <p:extLst>
              <p:ext uri="{D42A27DB-BD31-4B8C-83A1-F6EECF244321}">
                <p14:modId xmlns:p14="http://schemas.microsoft.com/office/powerpoint/2010/main" val="3011831956"/>
              </p:ext>
            </p:extLst>
          </p:nvPr>
        </p:nvGraphicFramePr>
        <p:xfrm>
          <a:off x="5826115" y="2831447"/>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5" name="文本框 4">
            <a:extLst>
              <a:ext uri="{FF2B5EF4-FFF2-40B4-BE49-F238E27FC236}">
                <a16:creationId xmlns:a16="http://schemas.microsoft.com/office/drawing/2014/main" id="{5C856B58-9660-90A5-3C23-7248603DADAD}"/>
              </a:ext>
            </a:extLst>
          </p:cNvPr>
          <p:cNvSpPr txBox="1"/>
          <p:nvPr/>
        </p:nvSpPr>
        <p:spPr>
          <a:xfrm>
            <a:off x="6673332" y="3040540"/>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D0E9E26F-F96B-8B4C-32E7-4205CBC88629}"/>
              </a:ext>
            </a:extLst>
          </p:cNvPr>
          <p:cNvGraphicFramePr>
            <a:graphicFrameLocks noGrp="1"/>
          </p:cNvGraphicFramePr>
          <p:nvPr>
            <p:extLst>
              <p:ext uri="{D42A27DB-BD31-4B8C-83A1-F6EECF244321}">
                <p14:modId xmlns:p14="http://schemas.microsoft.com/office/powerpoint/2010/main" val="2269961791"/>
              </p:ext>
            </p:extLst>
          </p:nvPr>
        </p:nvGraphicFramePr>
        <p:xfrm>
          <a:off x="5826178" y="3828058"/>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13" name="文本框 12">
            <a:extLst>
              <a:ext uri="{FF2B5EF4-FFF2-40B4-BE49-F238E27FC236}">
                <a16:creationId xmlns:a16="http://schemas.microsoft.com/office/drawing/2014/main" id="{33C78F00-F046-94B9-3553-43C2DE9435BA}"/>
              </a:ext>
            </a:extLst>
          </p:cNvPr>
          <p:cNvSpPr txBox="1"/>
          <p:nvPr/>
        </p:nvSpPr>
        <p:spPr>
          <a:xfrm>
            <a:off x="6045536" y="1981883"/>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20" name="文本框 19">
            <a:extLst>
              <a:ext uri="{FF2B5EF4-FFF2-40B4-BE49-F238E27FC236}">
                <a16:creationId xmlns:a16="http://schemas.microsoft.com/office/drawing/2014/main" id="{6DDEAFAC-5CC7-AC14-BE77-FBC5C59144AC}"/>
              </a:ext>
            </a:extLst>
          </p:cNvPr>
          <p:cNvSpPr txBox="1"/>
          <p:nvPr/>
        </p:nvSpPr>
        <p:spPr>
          <a:xfrm>
            <a:off x="7427042" y="1993901"/>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24" name="直接箭头连接符 23">
            <a:extLst>
              <a:ext uri="{FF2B5EF4-FFF2-40B4-BE49-F238E27FC236}">
                <a16:creationId xmlns:a16="http://schemas.microsoft.com/office/drawing/2014/main" id="{D55D3EA2-B327-81FE-7DA5-D960566C7B71}"/>
              </a:ext>
            </a:extLst>
          </p:cNvPr>
          <p:cNvCxnSpPr/>
          <p:nvPr/>
        </p:nvCxnSpPr>
        <p:spPr bwMode="auto">
          <a:xfrm flipV="1">
            <a:off x="5975524" y="361896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046516EE-3147-3DFF-1AF8-1F8F56D64AA6}"/>
              </a:ext>
            </a:extLst>
          </p:cNvPr>
          <p:cNvCxnSpPr/>
          <p:nvPr/>
        </p:nvCxnSpPr>
        <p:spPr bwMode="auto">
          <a:xfrm flipV="1">
            <a:off x="6250199" y="361896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接箭头连接符 26">
            <a:extLst>
              <a:ext uri="{FF2B5EF4-FFF2-40B4-BE49-F238E27FC236}">
                <a16:creationId xmlns:a16="http://schemas.microsoft.com/office/drawing/2014/main" id="{53B5208C-A722-70E1-F0E8-7BC975BC0408}"/>
              </a:ext>
            </a:extLst>
          </p:cNvPr>
          <p:cNvCxnSpPr/>
          <p:nvPr/>
        </p:nvCxnSpPr>
        <p:spPr bwMode="auto">
          <a:xfrm flipV="1">
            <a:off x="6541463" y="361456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a:extLst>
              <a:ext uri="{FF2B5EF4-FFF2-40B4-BE49-F238E27FC236}">
                <a16:creationId xmlns:a16="http://schemas.microsoft.com/office/drawing/2014/main" id="{E7C9B56D-9BC4-34CE-1C30-31C0D00986FF}"/>
              </a:ext>
            </a:extLst>
          </p:cNvPr>
          <p:cNvCxnSpPr/>
          <p:nvPr/>
        </p:nvCxnSpPr>
        <p:spPr bwMode="auto">
          <a:xfrm flipV="1">
            <a:off x="6824357" y="361456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a:extLst>
              <a:ext uri="{FF2B5EF4-FFF2-40B4-BE49-F238E27FC236}">
                <a16:creationId xmlns:a16="http://schemas.microsoft.com/office/drawing/2014/main" id="{491E2F94-DF13-5518-163A-424A7A7AEA8C}"/>
              </a:ext>
            </a:extLst>
          </p:cNvPr>
          <p:cNvCxnSpPr/>
          <p:nvPr/>
        </p:nvCxnSpPr>
        <p:spPr bwMode="auto">
          <a:xfrm flipV="1">
            <a:off x="7100804" y="361017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62C5EB66-E050-651A-E859-C3E816EB05D3}"/>
              </a:ext>
            </a:extLst>
          </p:cNvPr>
          <p:cNvCxnSpPr/>
          <p:nvPr/>
        </p:nvCxnSpPr>
        <p:spPr bwMode="auto">
          <a:xfrm flipV="1">
            <a:off x="7355985" y="2631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a:extLst>
              <a:ext uri="{FF2B5EF4-FFF2-40B4-BE49-F238E27FC236}">
                <a16:creationId xmlns:a16="http://schemas.microsoft.com/office/drawing/2014/main" id="{FC235E8C-025F-C1A3-075F-D4C9F0264B64}"/>
              </a:ext>
            </a:extLst>
          </p:cNvPr>
          <p:cNvCxnSpPr/>
          <p:nvPr/>
        </p:nvCxnSpPr>
        <p:spPr bwMode="auto">
          <a:xfrm flipV="1">
            <a:off x="7630660" y="263114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a:extLst>
              <a:ext uri="{FF2B5EF4-FFF2-40B4-BE49-F238E27FC236}">
                <a16:creationId xmlns:a16="http://schemas.microsoft.com/office/drawing/2014/main" id="{5B5FA054-49FE-02DA-12D4-7A9E2EC28932}"/>
              </a:ext>
            </a:extLst>
          </p:cNvPr>
          <p:cNvCxnSpPr/>
          <p:nvPr/>
        </p:nvCxnSpPr>
        <p:spPr bwMode="auto">
          <a:xfrm flipV="1">
            <a:off x="7921924" y="2626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a:extLst>
              <a:ext uri="{FF2B5EF4-FFF2-40B4-BE49-F238E27FC236}">
                <a16:creationId xmlns:a16="http://schemas.microsoft.com/office/drawing/2014/main" id="{DB46BEEA-AD94-67F2-FC87-1906AF3BC38A}"/>
              </a:ext>
            </a:extLst>
          </p:cNvPr>
          <p:cNvCxnSpPr/>
          <p:nvPr/>
        </p:nvCxnSpPr>
        <p:spPr bwMode="auto">
          <a:xfrm flipV="1">
            <a:off x="8204818" y="262675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直接箭头连接符 59">
            <a:extLst>
              <a:ext uri="{FF2B5EF4-FFF2-40B4-BE49-F238E27FC236}">
                <a16:creationId xmlns:a16="http://schemas.microsoft.com/office/drawing/2014/main" id="{23851B97-0079-1CB2-8128-5DF0E96AA6ED}"/>
              </a:ext>
            </a:extLst>
          </p:cNvPr>
          <p:cNvCxnSpPr/>
          <p:nvPr/>
        </p:nvCxnSpPr>
        <p:spPr bwMode="auto">
          <a:xfrm flipV="1">
            <a:off x="8481265" y="262235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2" name="矩形 61">
            <a:extLst>
              <a:ext uri="{FF2B5EF4-FFF2-40B4-BE49-F238E27FC236}">
                <a16:creationId xmlns:a16="http://schemas.microsoft.com/office/drawing/2014/main" id="{425562AE-2460-D382-3BBA-E417F2981C63}"/>
              </a:ext>
            </a:extLst>
          </p:cNvPr>
          <p:cNvSpPr/>
          <p:nvPr/>
        </p:nvSpPr>
        <p:spPr bwMode="auto">
          <a:xfrm>
            <a:off x="5826116" y="3819266"/>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3" name="矩形 62">
            <a:extLst>
              <a:ext uri="{FF2B5EF4-FFF2-40B4-BE49-F238E27FC236}">
                <a16:creationId xmlns:a16="http://schemas.microsoft.com/office/drawing/2014/main" id="{F97FCA8A-1393-44A6-5EBC-162CC56AEA30}"/>
              </a:ext>
            </a:extLst>
          </p:cNvPr>
          <p:cNvSpPr/>
          <p:nvPr/>
        </p:nvSpPr>
        <p:spPr bwMode="auto">
          <a:xfrm>
            <a:off x="6694661" y="3819266"/>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4" name="文本框 63">
            <a:extLst>
              <a:ext uri="{FF2B5EF4-FFF2-40B4-BE49-F238E27FC236}">
                <a16:creationId xmlns:a16="http://schemas.microsoft.com/office/drawing/2014/main" id="{6032FC0F-60F4-1477-7A6A-FF0FF2A8FF9A}"/>
              </a:ext>
            </a:extLst>
          </p:cNvPr>
          <p:cNvSpPr txBox="1"/>
          <p:nvPr/>
        </p:nvSpPr>
        <p:spPr>
          <a:xfrm>
            <a:off x="5787639" y="4107988"/>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65" name="文本框 64">
            <a:extLst>
              <a:ext uri="{FF2B5EF4-FFF2-40B4-BE49-F238E27FC236}">
                <a16:creationId xmlns:a16="http://schemas.microsoft.com/office/drawing/2014/main" id="{B83EB765-DD87-54B5-C4D1-8E2A6FB96DF2}"/>
              </a:ext>
            </a:extLst>
          </p:cNvPr>
          <p:cNvSpPr txBox="1"/>
          <p:nvPr/>
        </p:nvSpPr>
        <p:spPr>
          <a:xfrm>
            <a:off x="6674107" y="4115540"/>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66" name="表格 65">
            <a:extLst>
              <a:ext uri="{FF2B5EF4-FFF2-40B4-BE49-F238E27FC236}">
                <a16:creationId xmlns:a16="http://schemas.microsoft.com/office/drawing/2014/main" id="{C818C21F-1D67-E8B9-23D2-3588390D54B0}"/>
              </a:ext>
            </a:extLst>
          </p:cNvPr>
          <p:cNvGraphicFramePr>
            <a:graphicFrameLocks noGrp="1"/>
          </p:cNvGraphicFramePr>
          <p:nvPr>
            <p:extLst>
              <p:ext uri="{D42A27DB-BD31-4B8C-83A1-F6EECF244321}">
                <p14:modId xmlns:p14="http://schemas.microsoft.com/office/powerpoint/2010/main" val="2458410972"/>
              </p:ext>
            </p:extLst>
          </p:nvPr>
        </p:nvGraphicFramePr>
        <p:xfrm>
          <a:off x="5829208" y="2347825"/>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67" name="直接箭头连接符 66">
            <a:extLst>
              <a:ext uri="{FF2B5EF4-FFF2-40B4-BE49-F238E27FC236}">
                <a16:creationId xmlns:a16="http://schemas.microsoft.com/office/drawing/2014/main" id="{FEDE8E6F-4C83-FB80-7C4F-F5928522E79C}"/>
              </a:ext>
            </a:extLst>
          </p:cNvPr>
          <p:cNvCxnSpPr/>
          <p:nvPr/>
        </p:nvCxnSpPr>
        <p:spPr bwMode="auto">
          <a:xfrm flipV="1">
            <a:off x="5975524" y="263114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直接箭头连接符 67">
            <a:extLst>
              <a:ext uri="{FF2B5EF4-FFF2-40B4-BE49-F238E27FC236}">
                <a16:creationId xmlns:a16="http://schemas.microsoft.com/office/drawing/2014/main" id="{6E7E90F5-A91E-4EA5-D0C4-E47D82157F74}"/>
              </a:ext>
            </a:extLst>
          </p:cNvPr>
          <p:cNvCxnSpPr/>
          <p:nvPr/>
        </p:nvCxnSpPr>
        <p:spPr bwMode="auto">
          <a:xfrm flipV="1">
            <a:off x="6250199" y="263114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id="{ED107BF4-55C3-B861-14D6-6FC8CBB5928C}"/>
              </a:ext>
            </a:extLst>
          </p:cNvPr>
          <p:cNvCxnSpPr/>
          <p:nvPr/>
        </p:nvCxnSpPr>
        <p:spPr bwMode="auto">
          <a:xfrm flipV="1">
            <a:off x="6541463" y="262674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直接箭头连接符 69">
            <a:extLst>
              <a:ext uri="{FF2B5EF4-FFF2-40B4-BE49-F238E27FC236}">
                <a16:creationId xmlns:a16="http://schemas.microsoft.com/office/drawing/2014/main" id="{765EEAEF-C40C-EFBE-504C-9F2B06AFB3DE}"/>
              </a:ext>
            </a:extLst>
          </p:cNvPr>
          <p:cNvCxnSpPr/>
          <p:nvPr/>
        </p:nvCxnSpPr>
        <p:spPr bwMode="auto">
          <a:xfrm flipV="1">
            <a:off x="6824357" y="262674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a:extLst>
              <a:ext uri="{FF2B5EF4-FFF2-40B4-BE49-F238E27FC236}">
                <a16:creationId xmlns:a16="http://schemas.microsoft.com/office/drawing/2014/main" id="{2A123BBC-ECA7-7AAE-24C8-F7896B2C1BD2}"/>
              </a:ext>
            </a:extLst>
          </p:cNvPr>
          <p:cNvCxnSpPr/>
          <p:nvPr/>
        </p:nvCxnSpPr>
        <p:spPr bwMode="auto">
          <a:xfrm flipV="1">
            <a:off x="7100804" y="262235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72" name="表格 71">
            <a:extLst>
              <a:ext uri="{FF2B5EF4-FFF2-40B4-BE49-F238E27FC236}">
                <a16:creationId xmlns:a16="http://schemas.microsoft.com/office/drawing/2014/main" id="{DEC93B8D-9F2D-A7E2-46A1-663915814E04}"/>
              </a:ext>
            </a:extLst>
          </p:cNvPr>
          <p:cNvGraphicFramePr>
            <a:graphicFrameLocks noGrp="1"/>
          </p:cNvGraphicFramePr>
          <p:nvPr>
            <p:extLst>
              <p:ext uri="{D42A27DB-BD31-4B8C-83A1-F6EECF244321}">
                <p14:modId xmlns:p14="http://schemas.microsoft.com/office/powerpoint/2010/main" val="3931049738"/>
              </p:ext>
            </p:extLst>
          </p:nvPr>
        </p:nvGraphicFramePr>
        <p:xfrm>
          <a:off x="7224969" y="234614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73" name="矩形 72">
            <a:extLst>
              <a:ext uri="{FF2B5EF4-FFF2-40B4-BE49-F238E27FC236}">
                <a16:creationId xmlns:a16="http://schemas.microsoft.com/office/drawing/2014/main" id="{6B37190B-B624-AA06-5AC1-CEE33B550F81}"/>
              </a:ext>
            </a:extLst>
          </p:cNvPr>
          <p:cNvSpPr/>
          <p:nvPr/>
        </p:nvSpPr>
        <p:spPr bwMode="auto">
          <a:xfrm>
            <a:off x="7199703" y="2332606"/>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74" name="表格 73">
            <a:extLst>
              <a:ext uri="{FF2B5EF4-FFF2-40B4-BE49-F238E27FC236}">
                <a16:creationId xmlns:a16="http://schemas.microsoft.com/office/drawing/2014/main" id="{B56E0996-9A99-63BD-9618-7EF91A9D017E}"/>
              </a:ext>
            </a:extLst>
          </p:cNvPr>
          <p:cNvGraphicFramePr>
            <a:graphicFrameLocks noGrp="1"/>
          </p:cNvGraphicFramePr>
          <p:nvPr>
            <p:extLst>
              <p:ext uri="{D42A27DB-BD31-4B8C-83A1-F6EECF244321}">
                <p14:modId xmlns:p14="http://schemas.microsoft.com/office/powerpoint/2010/main" val="3039782537"/>
              </p:ext>
            </p:extLst>
          </p:nvPr>
        </p:nvGraphicFramePr>
        <p:xfrm>
          <a:off x="7277303" y="3825130"/>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75" name="直接箭头连接符 74">
            <a:extLst>
              <a:ext uri="{FF2B5EF4-FFF2-40B4-BE49-F238E27FC236}">
                <a16:creationId xmlns:a16="http://schemas.microsoft.com/office/drawing/2014/main" id="{E528D7E3-D2F2-9734-F1ED-9D9C9F33C05E}"/>
              </a:ext>
            </a:extLst>
          </p:cNvPr>
          <p:cNvCxnSpPr/>
          <p:nvPr/>
        </p:nvCxnSpPr>
        <p:spPr bwMode="auto">
          <a:xfrm flipV="1">
            <a:off x="7372979" y="362775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接箭头连接符 75">
            <a:extLst>
              <a:ext uri="{FF2B5EF4-FFF2-40B4-BE49-F238E27FC236}">
                <a16:creationId xmlns:a16="http://schemas.microsoft.com/office/drawing/2014/main" id="{73703AE6-F2B0-55CE-656B-7FF9FC6707D7}"/>
              </a:ext>
            </a:extLst>
          </p:cNvPr>
          <p:cNvCxnSpPr/>
          <p:nvPr/>
        </p:nvCxnSpPr>
        <p:spPr bwMode="auto">
          <a:xfrm flipV="1">
            <a:off x="7647654" y="362775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直接箭头连接符 76">
            <a:extLst>
              <a:ext uri="{FF2B5EF4-FFF2-40B4-BE49-F238E27FC236}">
                <a16:creationId xmlns:a16="http://schemas.microsoft.com/office/drawing/2014/main" id="{70A08044-D55D-1817-2F49-EFC5E48D19CC}"/>
              </a:ext>
            </a:extLst>
          </p:cNvPr>
          <p:cNvCxnSpPr/>
          <p:nvPr/>
        </p:nvCxnSpPr>
        <p:spPr bwMode="auto">
          <a:xfrm flipV="1">
            <a:off x="7938918" y="362336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直接箭头连接符 77">
            <a:extLst>
              <a:ext uri="{FF2B5EF4-FFF2-40B4-BE49-F238E27FC236}">
                <a16:creationId xmlns:a16="http://schemas.microsoft.com/office/drawing/2014/main" id="{7F975EFC-1314-946B-2325-866406B7C983}"/>
              </a:ext>
            </a:extLst>
          </p:cNvPr>
          <p:cNvCxnSpPr/>
          <p:nvPr/>
        </p:nvCxnSpPr>
        <p:spPr bwMode="auto">
          <a:xfrm flipV="1">
            <a:off x="8221812" y="362336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直接箭头连接符 78">
            <a:extLst>
              <a:ext uri="{FF2B5EF4-FFF2-40B4-BE49-F238E27FC236}">
                <a16:creationId xmlns:a16="http://schemas.microsoft.com/office/drawing/2014/main" id="{E0B6ABDB-4AD2-0276-882D-61B70F9C8405}"/>
              </a:ext>
            </a:extLst>
          </p:cNvPr>
          <p:cNvCxnSpPr/>
          <p:nvPr/>
        </p:nvCxnSpPr>
        <p:spPr bwMode="auto">
          <a:xfrm flipV="1">
            <a:off x="8498259" y="361896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连接符: 肘形 79">
            <a:extLst>
              <a:ext uri="{FF2B5EF4-FFF2-40B4-BE49-F238E27FC236}">
                <a16:creationId xmlns:a16="http://schemas.microsoft.com/office/drawing/2014/main" id="{DEDCF4A1-F57F-00A2-0DB0-4126B8B75E29}"/>
              </a:ext>
            </a:extLst>
          </p:cNvPr>
          <p:cNvCxnSpPr>
            <a:cxnSpLocks/>
            <a:stCxn id="73" idx="3"/>
            <a:endCxn id="74" idx="3"/>
          </p:cNvCxnSpPr>
          <p:nvPr/>
        </p:nvCxnSpPr>
        <p:spPr bwMode="auto">
          <a:xfrm flipH="1">
            <a:off x="8630273" y="2477480"/>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82" name="文本框 81">
            <a:extLst>
              <a:ext uri="{FF2B5EF4-FFF2-40B4-BE49-F238E27FC236}">
                <a16:creationId xmlns:a16="http://schemas.microsoft.com/office/drawing/2014/main" id="{251DE3C7-ACF4-4A30-AB00-7F44DDFDDD64}"/>
              </a:ext>
            </a:extLst>
          </p:cNvPr>
          <p:cNvSpPr txBox="1"/>
          <p:nvPr/>
        </p:nvSpPr>
        <p:spPr>
          <a:xfrm>
            <a:off x="7463220" y="1618755"/>
            <a:ext cx="1358045"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47529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25AA6-0D2C-F0E6-B0D7-4C33271C4EB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B7C7987-CB4B-06EF-BDA1-95B418DB648E}"/>
              </a:ext>
            </a:extLst>
          </p:cNvPr>
          <p:cNvSpPr>
            <a:spLocks noGrp="1"/>
          </p:cNvSpPr>
          <p:nvPr>
            <p:ph type="title"/>
          </p:nvPr>
        </p:nvSpPr>
        <p:spPr/>
        <p:txBody>
          <a:bodyPr/>
          <a:lstStyle/>
          <a:p>
            <a:r>
              <a:rPr lang="zh-CN" altLang="en-US" dirty="0"/>
              <a:t>常见的微调下游任务举例：生成式问答</a:t>
            </a:r>
          </a:p>
        </p:txBody>
      </p:sp>
      <p:sp>
        <p:nvSpPr>
          <p:cNvPr id="8" name="矩形: 圆角 7">
            <a:extLst>
              <a:ext uri="{FF2B5EF4-FFF2-40B4-BE49-F238E27FC236}">
                <a16:creationId xmlns:a16="http://schemas.microsoft.com/office/drawing/2014/main" id="{95021667-C775-5C76-7057-D276F6C24044}"/>
              </a:ext>
            </a:extLst>
          </p:cNvPr>
          <p:cNvSpPr/>
          <p:nvPr/>
        </p:nvSpPr>
        <p:spPr bwMode="auto">
          <a:xfrm>
            <a:off x="340241" y="2590239"/>
            <a:ext cx="4959555" cy="3778663"/>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5DD2B406-4A54-FAB8-AD31-145486E798D8}"/>
              </a:ext>
            </a:extLst>
          </p:cNvPr>
          <p:cNvSpPr/>
          <p:nvPr/>
        </p:nvSpPr>
        <p:spPr bwMode="auto">
          <a:xfrm>
            <a:off x="5642145" y="946298"/>
            <a:ext cx="3209329" cy="5422605"/>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EC1F6208-7877-06ED-78A0-62C6B86F3036}"/>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149C4359-1A0C-2D28-B571-2A37DF36EBE5}"/>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A5752699-869C-8678-87F7-EE0B5640AB81}"/>
              </a:ext>
            </a:extLst>
          </p:cNvPr>
          <p:cNvSpPr/>
          <p:nvPr/>
        </p:nvSpPr>
        <p:spPr bwMode="auto">
          <a:xfrm>
            <a:off x="340242" y="2591388"/>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3F186FDE-FEA8-C626-8A03-207C1733ECD5}"/>
              </a:ext>
            </a:extLst>
          </p:cNvPr>
          <p:cNvSpPr/>
          <p:nvPr/>
        </p:nvSpPr>
        <p:spPr>
          <a:xfrm>
            <a:off x="340240" y="2590240"/>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经典方法</a:t>
            </a:r>
            <a:endParaRPr lang="en-US" altLang="zh-CN" sz="18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804AA079-6F59-3251-D55A-D996E8E10AF7}"/>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2" name="标注: 线形 51">
            <a:extLst>
              <a:ext uri="{FF2B5EF4-FFF2-40B4-BE49-F238E27FC236}">
                <a16:creationId xmlns:a16="http://schemas.microsoft.com/office/drawing/2014/main" id="{AFCBC2A7-429C-61E9-B8C2-9094ACEC61AB}"/>
              </a:ext>
            </a:extLst>
          </p:cNvPr>
          <p:cNvSpPr/>
          <p:nvPr/>
        </p:nvSpPr>
        <p:spPr bwMode="auto">
          <a:xfrm>
            <a:off x="7225570" y="1686532"/>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6" name="标注: 线形 55">
            <a:extLst>
              <a:ext uri="{FF2B5EF4-FFF2-40B4-BE49-F238E27FC236}">
                <a16:creationId xmlns:a16="http://schemas.microsoft.com/office/drawing/2014/main" id="{53F1AD9E-9B73-9A84-08E1-F4699CEE1737}"/>
              </a:ext>
            </a:extLst>
          </p:cNvPr>
          <p:cNvSpPr/>
          <p:nvPr/>
        </p:nvSpPr>
        <p:spPr bwMode="auto">
          <a:xfrm rot="10800000">
            <a:off x="5857225" y="4928338"/>
            <a:ext cx="1082845"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9" name="文本框 58">
            <a:extLst>
              <a:ext uri="{FF2B5EF4-FFF2-40B4-BE49-F238E27FC236}">
                <a16:creationId xmlns:a16="http://schemas.microsoft.com/office/drawing/2014/main" id="{1CF0A749-7C97-1B57-5B33-7DD1DC03121E}"/>
              </a:ext>
            </a:extLst>
          </p:cNvPr>
          <p:cNvSpPr txBox="1"/>
          <p:nvPr/>
        </p:nvSpPr>
        <p:spPr>
          <a:xfrm>
            <a:off x="5905454" y="4975542"/>
            <a:ext cx="1082846"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阅读文章并回答问题</a:t>
            </a:r>
            <a:endParaRPr lang="en-US" altLang="zh-CN" sz="1600" dirty="0">
              <a:latin typeface="微软雅黑" panose="020B0503020204020204" pitchFamily="34" charset="-122"/>
              <a:ea typeface="微软雅黑" panose="020B0503020204020204" pitchFamily="34" charset="-122"/>
            </a:endParaRPr>
          </a:p>
        </p:txBody>
      </p:sp>
      <p:sp>
        <p:nvSpPr>
          <p:cNvPr id="61" name="标注: 线形 60">
            <a:extLst>
              <a:ext uri="{FF2B5EF4-FFF2-40B4-BE49-F238E27FC236}">
                <a16:creationId xmlns:a16="http://schemas.microsoft.com/office/drawing/2014/main" id="{45166A5C-E822-35AE-0F8C-87AAD7005891}"/>
              </a:ext>
            </a:extLst>
          </p:cNvPr>
          <p:cNvSpPr/>
          <p:nvPr/>
        </p:nvSpPr>
        <p:spPr bwMode="auto">
          <a:xfrm rot="10800000">
            <a:off x="7082428" y="4928336"/>
            <a:ext cx="1573712" cy="1159961"/>
          </a:xfrm>
          <a:prstGeom prst="borderCallout1">
            <a:avLst>
              <a:gd name="adj1" fmla="val 109827"/>
              <a:gd name="adj2" fmla="val 50852"/>
              <a:gd name="adj3" fmla="val 131179"/>
              <a:gd name="adj4" fmla="val 10048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 name="矩形: 圆角 5">
            <a:extLst>
              <a:ext uri="{FF2B5EF4-FFF2-40B4-BE49-F238E27FC236}">
                <a16:creationId xmlns:a16="http://schemas.microsoft.com/office/drawing/2014/main" id="{7A7C5B5C-6E09-31BD-E23C-24BB5783FB9C}"/>
              </a:ext>
            </a:extLst>
          </p:cNvPr>
          <p:cNvSpPr/>
          <p:nvPr/>
        </p:nvSpPr>
        <p:spPr bwMode="auto">
          <a:xfrm>
            <a:off x="347007" y="946298"/>
            <a:ext cx="4959555" cy="1490911"/>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 name="矩形: 圆角 6">
            <a:extLst>
              <a:ext uri="{FF2B5EF4-FFF2-40B4-BE49-F238E27FC236}">
                <a16:creationId xmlns:a16="http://schemas.microsoft.com/office/drawing/2014/main" id="{6132DBA4-6408-EAE7-D43F-BF236BD0313C}"/>
              </a:ext>
            </a:extLst>
          </p:cNvPr>
          <p:cNvSpPr/>
          <p:nvPr/>
        </p:nvSpPr>
        <p:spPr bwMode="auto">
          <a:xfrm>
            <a:off x="340237" y="946298"/>
            <a:ext cx="354527" cy="1490910"/>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9" name="文本框 8">
            <a:extLst>
              <a:ext uri="{FF2B5EF4-FFF2-40B4-BE49-F238E27FC236}">
                <a16:creationId xmlns:a16="http://schemas.microsoft.com/office/drawing/2014/main" id="{80418875-C1A7-F418-66F4-9D41B8CE0895}"/>
              </a:ext>
            </a:extLst>
          </p:cNvPr>
          <p:cNvSpPr txBox="1"/>
          <p:nvPr/>
        </p:nvSpPr>
        <p:spPr>
          <a:xfrm>
            <a:off x="323949" y="1053514"/>
            <a:ext cx="307039"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任务介绍</a:t>
            </a:r>
            <a:endParaRPr lang="en-US" altLang="zh-CN"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BCF30FF-D00B-2D74-6CB1-C5A16887B3A0}"/>
              </a:ext>
            </a:extLst>
          </p:cNvPr>
          <p:cNvSpPr txBox="1"/>
          <p:nvPr/>
        </p:nvSpPr>
        <p:spPr>
          <a:xfrm>
            <a:off x="819817" y="1068356"/>
            <a:ext cx="4312477"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生成式问答给定一篇文章和一个问题，要求模型基于文章和问题生成一个合适的答案。该答案不局限于文章中已存在的词语，是自由生成的。</a:t>
            </a:r>
            <a:endParaRPr lang="en-US" altLang="zh-CN" sz="1800" dirty="0">
              <a:latin typeface="微软雅黑" panose="020B0503020204020204" pitchFamily="34" charset="-122"/>
              <a:ea typeface="微软雅黑" panose="020B0503020204020204" pitchFamily="34" charset="-122"/>
            </a:endParaRPr>
          </a:p>
        </p:txBody>
      </p:sp>
      <p:sp>
        <p:nvSpPr>
          <p:cNvPr id="12" name="流程图: 可选过程 11">
            <a:extLst>
              <a:ext uri="{FF2B5EF4-FFF2-40B4-BE49-F238E27FC236}">
                <a16:creationId xmlns:a16="http://schemas.microsoft.com/office/drawing/2014/main" id="{435FC051-C55E-7F3E-4C55-1CC28D345C67}"/>
              </a:ext>
            </a:extLst>
          </p:cNvPr>
          <p:cNvSpPr/>
          <p:nvPr/>
        </p:nvSpPr>
        <p:spPr bwMode="auto">
          <a:xfrm>
            <a:off x="7192099" y="5005378"/>
            <a:ext cx="1354369" cy="572219"/>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文章</a:t>
            </a:r>
            <a:endPar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2813" rtl="0" eaLnBrk="1" fontAlgn="base" latinLnBrk="0" hangingPunct="1">
              <a:lnSpc>
                <a:spcPct val="100000"/>
              </a:lnSpc>
              <a:spcBef>
                <a:spcPct val="0"/>
              </a:spcBef>
              <a:spcAft>
                <a:spcPct val="0"/>
              </a:spcAft>
              <a:buClrTx/>
              <a:buSzTx/>
              <a:buFontTx/>
              <a:buNone/>
              <a:tabLst/>
            </a:pPr>
            <a:r>
              <a:rPr lang="en-US" altLang="zh-CN" sz="1400" dirty="0">
                <a:latin typeface="微软雅黑" panose="020B0503020204020204" pitchFamily="34" charset="-122"/>
                <a:ea typeface="微软雅黑" panose="020B0503020204020204" pitchFamily="34" charset="-122"/>
              </a:rPr>
              <a:t>………………</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可选过程 12">
            <a:extLst>
              <a:ext uri="{FF2B5EF4-FFF2-40B4-BE49-F238E27FC236}">
                <a16:creationId xmlns:a16="http://schemas.microsoft.com/office/drawing/2014/main" id="{1770D6E1-6967-B44E-C258-D6AB009D34E1}"/>
              </a:ext>
            </a:extLst>
          </p:cNvPr>
          <p:cNvSpPr/>
          <p:nvPr/>
        </p:nvSpPr>
        <p:spPr bwMode="auto">
          <a:xfrm>
            <a:off x="7192099" y="5674609"/>
            <a:ext cx="1354369" cy="316677"/>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问题</a:t>
            </a:r>
          </a:p>
        </p:txBody>
      </p:sp>
      <p:graphicFrame>
        <p:nvGraphicFramePr>
          <p:cNvPr id="11" name="表格 10">
            <a:extLst>
              <a:ext uri="{FF2B5EF4-FFF2-40B4-BE49-F238E27FC236}">
                <a16:creationId xmlns:a16="http://schemas.microsoft.com/office/drawing/2014/main" id="{806673B5-8AC0-9C86-F685-153FBCA29673}"/>
              </a:ext>
            </a:extLst>
          </p:cNvPr>
          <p:cNvGraphicFramePr>
            <a:graphicFrameLocks noGrp="1"/>
          </p:cNvGraphicFramePr>
          <p:nvPr>
            <p:extLst>
              <p:ext uri="{D42A27DB-BD31-4B8C-83A1-F6EECF244321}">
                <p14:modId xmlns:p14="http://schemas.microsoft.com/office/powerpoint/2010/main" val="409397061"/>
              </p:ext>
            </p:extLst>
          </p:nvPr>
        </p:nvGraphicFramePr>
        <p:xfrm>
          <a:off x="5830693" y="2840514"/>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14" name="文本框 13">
            <a:extLst>
              <a:ext uri="{FF2B5EF4-FFF2-40B4-BE49-F238E27FC236}">
                <a16:creationId xmlns:a16="http://schemas.microsoft.com/office/drawing/2014/main" id="{DF9FA223-A523-02A0-D752-BB8B0D49A4B0}"/>
              </a:ext>
            </a:extLst>
          </p:cNvPr>
          <p:cNvSpPr txBox="1"/>
          <p:nvPr/>
        </p:nvSpPr>
        <p:spPr>
          <a:xfrm>
            <a:off x="6677910" y="3049607"/>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20" name="表格 19">
            <a:extLst>
              <a:ext uri="{FF2B5EF4-FFF2-40B4-BE49-F238E27FC236}">
                <a16:creationId xmlns:a16="http://schemas.microsoft.com/office/drawing/2014/main" id="{A4059823-AFED-BB03-3F6B-15CE0D012892}"/>
              </a:ext>
            </a:extLst>
          </p:cNvPr>
          <p:cNvGraphicFramePr>
            <a:graphicFrameLocks noGrp="1"/>
          </p:cNvGraphicFramePr>
          <p:nvPr>
            <p:extLst>
              <p:ext uri="{D42A27DB-BD31-4B8C-83A1-F6EECF244321}">
                <p14:modId xmlns:p14="http://schemas.microsoft.com/office/powerpoint/2010/main" val="1351006411"/>
              </p:ext>
            </p:extLst>
          </p:nvPr>
        </p:nvGraphicFramePr>
        <p:xfrm>
          <a:off x="5830756" y="383712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23" name="文本框 22">
            <a:extLst>
              <a:ext uri="{FF2B5EF4-FFF2-40B4-BE49-F238E27FC236}">
                <a16:creationId xmlns:a16="http://schemas.microsoft.com/office/drawing/2014/main" id="{D64C6253-E351-DE95-7371-76AB1F2E9DE0}"/>
              </a:ext>
            </a:extLst>
          </p:cNvPr>
          <p:cNvSpPr txBox="1"/>
          <p:nvPr/>
        </p:nvSpPr>
        <p:spPr>
          <a:xfrm>
            <a:off x="6050114" y="1990950"/>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24" name="文本框 23">
            <a:extLst>
              <a:ext uri="{FF2B5EF4-FFF2-40B4-BE49-F238E27FC236}">
                <a16:creationId xmlns:a16="http://schemas.microsoft.com/office/drawing/2014/main" id="{4C6ED036-D5E0-6750-5014-E4721F2C04D3}"/>
              </a:ext>
            </a:extLst>
          </p:cNvPr>
          <p:cNvSpPr txBox="1"/>
          <p:nvPr/>
        </p:nvSpPr>
        <p:spPr>
          <a:xfrm>
            <a:off x="7431620" y="2002968"/>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25" name="直接箭头连接符 24">
            <a:extLst>
              <a:ext uri="{FF2B5EF4-FFF2-40B4-BE49-F238E27FC236}">
                <a16:creationId xmlns:a16="http://schemas.microsoft.com/office/drawing/2014/main" id="{1124DDDB-7366-F5FF-A0C9-708F6CEBBA54}"/>
              </a:ext>
            </a:extLst>
          </p:cNvPr>
          <p:cNvCxnSpPr/>
          <p:nvPr/>
        </p:nvCxnSpPr>
        <p:spPr bwMode="auto">
          <a:xfrm flipV="1">
            <a:off x="5980102"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接箭头连接符 26">
            <a:extLst>
              <a:ext uri="{FF2B5EF4-FFF2-40B4-BE49-F238E27FC236}">
                <a16:creationId xmlns:a16="http://schemas.microsoft.com/office/drawing/2014/main" id="{DE35AA5E-B263-BAE6-EA65-2D49559695E8}"/>
              </a:ext>
            </a:extLst>
          </p:cNvPr>
          <p:cNvCxnSpPr/>
          <p:nvPr/>
        </p:nvCxnSpPr>
        <p:spPr bwMode="auto">
          <a:xfrm flipV="1">
            <a:off x="6254777"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a:extLst>
              <a:ext uri="{FF2B5EF4-FFF2-40B4-BE49-F238E27FC236}">
                <a16:creationId xmlns:a16="http://schemas.microsoft.com/office/drawing/2014/main" id="{C96E9FF5-0E20-A2FD-9F05-8B67F34CD0F5}"/>
              </a:ext>
            </a:extLst>
          </p:cNvPr>
          <p:cNvCxnSpPr/>
          <p:nvPr/>
        </p:nvCxnSpPr>
        <p:spPr bwMode="auto">
          <a:xfrm flipV="1">
            <a:off x="6546041" y="362363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a:extLst>
              <a:ext uri="{FF2B5EF4-FFF2-40B4-BE49-F238E27FC236}">
                <a16:creationId xmlns:a16="http://schemas.microsoft.com/office/drawing/2014/main" id="{0767795E-969B-4D52-AD99-123685EAFF67}"/>
              </a:ext>
            </a:extLst>
          </p:cNvPr>
          <p:cNvCxnSpPr/>
          <p:nvPr/>
        </p:nvCxnSpPr>
        <p:spPr bwMode="auto">
          <a:xfrm flipV="1">
            <a:off x="6828935" y="362363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5D95E791-7B6D-93F7-CDB8-EE05440EAA74}"/>
              </a:ext>
            </a:extLst>
          </p:cNvPr>
          <p:cNvCxnSpPr/>
          <p:nvPr/>
        </p:nvCxnSpPr>
        <p:spPr bwMode="auto">
          <a:xfrm flipV="1">
            <a:off x="7105382" y="361924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a:extLst>
              <a:ext uri="{FF2B5EF4-FFF2-40B4-BE49-F238E27FC236}">
                <a16:creationId xmlns:a16="http://schemas.microsoft.com/office/drawing/2014/main" id="{22989BB6-E57A-7C88-8E39-C907E907F301}"/>
              </a:ext>
            </a:extLst>
          </p:cNvPr>
          <p:cNvCxnSpPr/>
          <p:nvPr/>
        </p:nvCxnSpPr>
        <p:spPr bwMode="auto">
          <a:xfrm flipV="1">
            <a:off x="7360563" y="26402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a:extLst>
              <a:ext uri="{FF2B5EF4-FFF2-40B4-BE49-F238E27FC236}">
                <a16:creationId xmlns:a16="http://schemas.microsoft.com/office/drawing/2014/main" id="{673E6813-BAAC-74D3-7D6E-814DC2EADFE8}"/>
              </a:ext>
            </a:extLst>
          </p:cNvPr>
          <p:cNvCxnSpPr/>
          <p:nvPr/>
        </p:nvCxnSpPr>
        <p:spPr bwMode="auto">
          <a:xfrm flipV="1">
            <a:off x="7635238" y="26402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a:extLst>
              <a:ext uri="{FF2B5EF4-FFF2-40B4-BE49-F238E27FC236}">
                <a16:creationId xmlns:a16="http://schemas.microsoft.com/office/drawing/2014/main" id="{900D4473-DDE4-7D39-B4FD-8781D8E5B9AD}"/>
              </a:ext>
            </a:extLst>
          </p:cNvPr>
          <p:cNvCxnSpPr/>
          <p:nvPr/>
        </p:nvCxnSpPr>
        <p:spPr bwMode="auto">
          <a:xfrm flipV="1">
            <a:off x="7926502" y="263581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直接箭头连接符 59">
            <a:extLst>
              <a:ext uri="{FF2B5EF4-FFF2-40B4-BE49-F238E27FC236}">
                <a16:creationId xmlns:a16="http://schemas.microsoft.com/office/drawing/2014/main" id="{D6A243BB-3F26-AC69-77DA-53135023D908}"/>
              </a:ext>
            </a:extLst>
          </p:cNvPr>
          <p:cNvCxnSpPr/>
          <p:nvPr/>
        </p:nvCxnSpPr>
        <p:spPr bwMode="auto">
          <a:xfrm flipV="1">
            <a:off x="8209396" y="263581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a:extLst>
              <a:ext uri="{FF2B5EF4-FFF2-40B4-BE49-F238E27FC236}">
                <a16:creationId xmlns:a16="http://schemas.microsoft.com/office/drawing/2014/main" id="{D305E322-FC06-354C-A205-54F99131EF7D}"/>
              </a:ext>
            </a:extLst>
          </p:cNvPr>
          <p:cNvCxnSpPr/>
          <p:nvPr/>
        </p:nvCxnSpPr>
        <p:spPr bwMode="auto">
          <a:xfrm flipV="1">
            <a:off x="8485843" y="263142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3" name="矩形 62">
            <a:extLst>
              <a:ext uri="{FF2B5EF4-FFF2-40B4-BE49-F238E27FC236}">
                <a16:creationId xmlns:a16="http://schemas.microsoft.com/office/drawing/2014/main" id="{C2072C94-4805-704C-F151-528963DB7185}"/>
              </a:ext>
            </a:extLst>
          </p:cNvPr>
          <p:cNvSpPr/>
          <p:nvPr/>
        </p:nvSpPr>
        <p:spPr bwMode="auto">
          <a:xfrm>
            <a:off x="5830694" y="3828333"/>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4" name="矩形 63">
            <a:extLst>
              <a:ext uri="{FF2B5EF4-FFF2-40B4-BE49-F238E27FC236}">
                <a16:creationId xmlns:a16="http://schemas.microsoft.com/office/drawing/2014/main" id="{912AE4A1-75AF-08E1-B4C4-1A3DC9333A4C}"/>
              </a:ext>
            </a:extLst>
          </p:cNvPr>
          <p:cNvSpPr/>
          <p:nvPr/>
        </p:nvSpPr>
        <p:spPr bwMode="auto">
          <a:xfrm>
            <a:off x="6699239" y="3828333"/>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5" name="文本框 64">
            <a:extLst>
              <a:ext uri="{FF2B5EF4-FFF2-40B4-BE49-F238E27FC236}">
                <a16:creationId xmlns:a16="http://schemas.microsoft.com/office/drawing/2014/main" id="{C5997CE0-E810-0632-5976-D2D7553447C9}"/>
              </a:ext>
            </a:extLst>
          </p:cNvPr>
          <p:cNvSpPr txBox="1"/>
          <p:nvPr/>
        </p:nvSpPr>
        <p:spPr>
          <a:xfrm>
            <a:off x="5792217" y="4117055"/>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66" name="文本框 65">
            <a:extLst>
              <a:ext uri="{FF2B5EF4-FFF2-40B4-BE49-F238E27FC236}">
                <a16:creationId xmlns:a16="http://schemas.microsoft.com/office/drawing/2014/main" id="{CB94F0C8-D423-4306-6B3F-9617EE8C1C8E}"/>
              </a:ext>
            </a:extLst>
          </p:cNvPr>
          <p:cNvSpPr txBox="1"/>
          <p:nvPr/>
        </p:nvSpPr>
        <p:spPr>
          <a:xfrm>
            <a:off x="6678685" y="4124607"/>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67" name="表格 66">
            <a:extLst>
              <a:ext uri="{FF2B5EF4-FFF2-40B4-BE49-F238E27FC236}">
                <a16:creationId xmlns:a16="http://schemas.microsoft.com/office/drawing/2014/main" id="{CE3C6045-8367-976E-98E1-4FB761E660F2}"/>
              </a:ext>
            </a:extLst>
          </p:cNvPr>
          <p:cNvGraphicFramePr>
            <a:graphicFrameLocks noGrp="1"/>
          </p:cNvGraphicFramePr>
          <p:nvPr>
            <p:extLst>
              <p:ext uri="{D42A27DB-BD31-4B8C-83A1-F6EECF244321}">
                <p14:modId xmlns:p14="http://schemas.microsoft.com/office/powerpoint/2010/main" val="2349411475"/>
              </p:ext>
            </p:extLst>
          </p:nvPr>
        </p:nvGraphicFramePr>
        <p:xfrm>
          <a:off x="5833786" y="2356892"/>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68" name="直接箭头连接符 67">
            <a:extLst>
              <a:ext uri="{FF2B5EF4-FFF2-40B4-BE49-F238E27FC236}">
                <a16:creationId xmlns:a16="http://schemas.microsoft.com/office/drawing/2014/main" id="{88917FA4-CB41-B9BD-9057-D35DB80EC002}"/>
              </a:ext>
            </a:extLst>
          </p:cNvPr>
          <p:cNvCxnSpPr/>
          <p:nvPr/>
        </p:nvCxnSpPr>
        <p:spPr bwMode="auto">
          <a:xfrm flipV="1">
            <a:off x="5980102" y="264021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id="{C82124FF-7AC7-F3D4-D0EA-D36794D0C8F4}"/>
              </a:ext>
            </a:extLst>
          </p:cNvPr>
          <p:cNvCxnSpPr/>
          <p:nvPr/>
        </p:nvCxnSpPr>
        <p:spPr bwMode="auto">
          <a:xfrm flipV="1">
            <a:off x="6254777" y="264021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直接箭头连接符 69">
            <a:extLst>
              <a:ext uri="{FF2B5EF4-FFF2-40B4-BE49-F238E27FC236}">
                <a16:creationId xmlns:a16="http://schemas.microsoft.com/office/drawing/2014/main" id="{3E5F4398-9216-2628-DE43-692FD0D25F37}"/>
              </a:ext>
            </a:extLst>
          </p:cNvPr>
          <p:cNvCxnSpPr/>
          <p:nvPr/>
        </p:nvCxnSpPr>
        <p:spPr bwMode="auto">
          <a:xfrm flipV="1">
            <a:off x="6546041" y="263581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a:extLst>
              <a:ext uri="{FF2B5EF4-FFF2-40B4-BE49-F238E27FC236}">
                <a16:creationId xmlns:a16="http://schemas.microsoft.com/office/drawing/2014/main" id="{65241482-80A0-F688-ED34-78E00456D5DC}"/>
              </a:ext>
            </a:extLst>
          </p:cNvPr>
          <p:cNvCxnSpPr/>
          <p:nvPr/>
        </p:nvCxnSpPr>
        <p:spPr bwMode="auto">
          <a:xfrm flipV="1">
            <a:off x="6828935" y="263581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直接箭头连接符 71">
            <a:extLst>
              <a:ext uri="{FF2B5EF4-FFF2-40B4-BE49-F238E27FC236}">
                <a16:creationId xmlns:a16="http://schemas.microsoft.com/office/drawing/2014/main" id="{13A85116-8753-A3DE-778E-BEDCCB15180D}"/>
              </a:ext>
            </a:extLst>
          </p:cNvPr>
          <p:cNvCxnSpPr/>
          <p:nvPr/>
        </p:nvCxnSpPr>
        <p:spPr bwMode="auto">
          <a:xfrm flipV="1">
            <a:off x="7105382" y="263142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73" name="表格 72">
            <a:extLst>
              <a:ext uri="{FF2B5EF4-FFF2-40B4-BE49-F238E27FC236}">
                <a16:creationId xmlns:a16="http://schemas.microsoft.com/office/drawing/2014/main" id="{1FB35356-8FBE-E916-70A7-E1080966847A}"/>
              </a:ext>
            </a:extLst>
          </p:cNvPr>
          <p:cNvGraphicFramePr>
            <a:graphicFrameLocks noGrp="1"/>
          </p:cNvGraphicFramePr>
          <p:nvPr>
            <p:extLst>
              <p:ext uri="{D42A27DB-BD31-4B8C-83A1-F6EECF244321}">
                <p14:modId xmlns:p14="http://schemas.microsoft.com/office/powerpoint/2010/main" val="598852628"/>
              </p:ext>
            </p:extLst>
          </p:nvPr>
        </p:nvGraphicFramePr>
        <p:xfrm>
          <a:off x="7229547" y="2355212"/>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74" name="矩形 73">
            <a:extLst>
              <a:ext uri="{FF2B5EF4-FFF2-40B4-BE49-F238E27FC236}">
                <a16:creationId xmlns:a16="http://schemas.microsoft.com/office/drawing/2014/main" id="{2B4A1B15-A2ED-065A-C976-07318F07DDE3}"/>
              </a:ext>
            </a:extLst>
          </p:cNvPr>
          <p:cNvSpPr/>
          <p:nvPr/>
        </p:nvSpPr>
        <p:spPr bwMode="auto">
          <a:xfrm>
            <a:off x="7204281" y="2341673"/>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75" name="表格 74">
            <a:extLst>
              <a:ext uri="{FF2B5EF4-FFF2-40B4-BE49-F238E27FC236}">
                <a16:creationId xmlns:a16="http://schemas.microsoft.com/office/drawing/2014/main" id="{2193287A-F231-7758-C8DC-2A4FEE793DB9}"/>
              </a:ext>
            </a:extLst>
          </p:cNvPr>
          <p:cNvGraphicFramePr>
            <a:graphicFrameLocks noGrp="1"/>
          </p:cNvGraphicFramePr>
          <p:nvPr>
            <p:extLst>
              <p:ext uri="{D42A27DB-BD31-4B8C-83A1-F6EECF244321}">
                <p14:modId xmlns:p14="http://schemas.microsoft.com/office/powerpoint/2010/main" val="2067708551"/>
              </p:ext>
            </p:extLst>
          </p:nvPr>
        </p:nvGraphicFramePr>
        <p:xfrm>
          <a:off x="7281881" y="3834197"/>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76" name="直接箭头连接符 75">
            <a:extLst>
              <a:ext uri="{FF2B5EF4-FFF2-40B4-BE49-F238E27FC236}">
                <a16:creationId xmlns:a16="http://schemas.microsoft.com/office/drawing/2014/main" id="{C67E0CD2-0527-9FB0-0BE2-BA67C794EF62}"/>
              </a:ext>
            </a:extLst>
          </p:cNvPr>
          <p:cNvCxnSpPr/>
          <p:nvPr/>
        </p:nvCxnSpPr>
        <p:spPr bwMode="auto">
          <a:xfrm flipV="1">
            <a:off x="7377557" y="363682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直接箭头连接符 76">
            <a:extLst>
              <a:ext uri="{FF2B5EF4-FFF2-40B4-BE49-F238E27FC236}">
                <a16:creationId xmlns:a16="http://schemas.microsoft.com/office/drawing/2014/main" id="{3A3283F2-2840-DD24-A85D-5A2CD2D2A3AC}"/>
              </a:ext>
            </a:extLst>
          </p:cNvPr>
          <p:cNvCxnSpPr/>
          <p:nvPr/>
        </p:nvCxnSpPr>
        <p:spPr bwMode="auto">
          <a:xfrm flipV="1">
            <a:off x="7652232" y="363682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直接箭头连接符 77">
            <a:extLst>
              <a:ext uri="{FF2B5EF4-FFF2-40B4-BE49-F238E27FC236}">
                <a16:creationId xmlns:a16="http://schemas.microsoft.com/office/drawing/2014/main" id="{34027E45-1F57-2A99-B0A1-148DB8212555}"/>
              </a:ext>
            </a:extLst>
          </p:cNvPr>
          <p:cNvCxnSpPr/>
          <p:nvPr/>
        </p:nvCxnSpPr>
        <p:spPr bwMode="auto">
          <a:xfrm flipV="1">
            <a:off x="7943496" y="363242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直接箭头连接符 78">
            <a:extLst>
              <a:ext uri="{FF2B5EF4-FFF2-40B4-BE49-F238E27FC236}">
                <a16:creationId xmlns:a16="http://schemas.microsoft.com/office/drawing/2014/main" id="{EFDE7562-11F9-621C-931E-E37B9D07A9C9}"/>
              </a:ext>
            </a:extLst>
          </p:cNvPr>
          <p:cNvCxnSpPr/>
          <p:nvPr/>
        </p:nvCxnSpPr>
        <p:spPr bwMode="auto">
          <a:xfrm flipV="1">
            <a:off x="8226390" y="363242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直接箭头连接符 79">
            <a:extLst>
              <a:ext uri="{FF2B5EF4-FFF2-40B4-BE49-F238E27FC236}">
                <a16:creationId xmlns:a16="http://schemas.microsoft.com/office/drawing/2014/main" id="{0A7EF7C1-1606-5BF4-2215-4B99C1F992B8}"/>
              </a:ext>
            </a:extLst>
          </p:cNvPr>
          <p:cNvCxnSpPr/>
          <p:nvPr/>
        </p:nvCxnSpPr>
        <p:spPr bwMode="auto">
          <a:xfrm flipV="1">
            <a:off x="8502837"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1" name="连接符: 肘形 80">
            <a:extLst>
              <a:ext uri="{FF2B5EF4-FFF2-40B4-BE49-F238E27FC236}">
                <a16:creationId xmlns:a16="http://schemas.microsoft.com/office/drawing/2014/main" id="{E5BF3121-F7A9-CCC9-12E8-55AF735B31F8}"/>
              </a:ext>
            </a:extLst>
          </p:cNvPr>
          <p:cNvCxnSpPr>
            <a:cxnSpLocks/>
            <a:stCxn id="74" idx="3"/>
            <a:endCxn id="75" idx="3"/>
          </p:cNvCxnSpPr>
          <p:nvPr/>
        </p:nvCxnSpPr>
        <p:spPr bwMode="auto">
          <a:xfrm flipH="1">
            <a:off x="8634851" y="2486547"/>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pic>
        <p:nvPicPr>
          <p:cNvPr id="1026" name="Picture 2" descr="Encoder-decoder framework, where encoder transforms the source sentence  into hidden states and decoder generates target translation from the hidden  states">
            <a:extLst>
              <a:ext uri="{FF2B5EF4-FFF2-40B4-BE49-F238E27FC236}">
                <a16:creationId xmlns:a16="http://schemas.microsoft.com/office/drawing/2014/main" id="{FBFB552E-C767-099C-6B85-0320F1F85C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34" r="10609"/>
          <a:stretch/>
        </p:blipFill>
        <p:spPr bwMode="auto">
          <a:xfrm>
            <a:off x="361715" y="3359982"/>
            <a:ext cx="4898245" cy="2345323"/>
          </a:xfrm>
          <a:prstGeom prst="rect">
            <a:avLst/>
          </a:prstGeom>
          <a:noFill/>
          <a:extLst>
            <a:ext uri="{909E8E84-426E-40DD-AFC4-6F175D3DCCD1}">
              <a14:hiddenFill xmlns:a14="http://schemas.microsoft.com/office/drawing/2010/main">
                <a:solidFill>
                  <a:srgbClr val="FFFFFF"/>
                </a:solidFill>
              </a14:hiddenFill>
            </a:ext>
          </a:extLst>
        </p:spPr>
      </p:pic>
      <p:sp>
        <p:nvSpPr>
          <p:cNvPr id="112" name="矩形 111">
            <a:extLst>
              <a:ext uri="{FF2B5EF4-FFF2-40B4-BE49-F238E27FC236}">
                <a16:creationId xmlns:a16="http://schemas.microsoft.com/office/drawing/2014/main" id="{D4E3370F-CA65-DB96-027A-8C8A9E7EFA84}"/>
              </a:ext>
            </a:extLst>
          </p:cNvPr>
          <p:cNvSpPr/>
          <p:nvPr/>
        </p:nvSpPr>
        <p:spPr bwMode="auto">
          <a:xfrm>
            <a:off x="1041662" y="5208579"/>
            <a:ext cx="867266" cy="9942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13" name="矩形 112">
            <a:extLst>
              <a:ext uri="{FF2B5EF4-FFF2-40B4-BE49-F238E27FC236}">
                <a16:creationId xmlns:a16="http://schemas.microsoft.com/office/drawing/2014/main" id="{DD33888B-0D35-2891-FF5F-7ACFE205FCB5}"/>
              </a:ext>
            </a:extLst>
          </p:cNvPr>
          <p:cNvSpPr/>
          <p:nvPr/>
        </p:nvSpPr>
        <p:spPr bwMode="auto">
          <a:xfrm>
            <a:off x="1942224" y="5208578"/>
            <a:ext cx="574734" cy="99425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14" name="文本框 113">
            <a:extLst>
              <a:ext uri="{FF2B5EF4-FFF2-40B4-BE49-F238E27FC236}">
                <a16:creationId xmlns:a16="http://schemas.microsoft.com/office/drawing/2014/main" id="{BEDFAFE6-FA66-B0AC-E2F1-053ED6C62827}"/>
              </a:ext>
            </a:extLst>
          </p:cNvPr>
          <p:cNvSpPr txBox="1"/>
          <p:nvPr/>
        </p:nvSpPr>
        <p:spPr>
          <a:xfrm>
            <a:off x="1144981" y="5832947"/>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
        <p:nvSpPr>
          <p:cNvPr id="115" name="文本框 114">
            <a:extLst>
              <a:ext uri="{FF2B5EF4-FFF2-40B4-BE49-F238E27FC236}">
                <a16:creationId xmlns:a16="http://schemas.microsoft.com/office/drawing/2014/main" id="{2D9A8464-ED7B-5353-6EF8-7E6F341E04F2}"/>
              </a:ext>
            </a:extLst>
          </p:cNvPr>
          <p:cNvSpPr txBox="1"/>
          <p:nvPr/>
        </p:nvSpPr>
        <p:spPr>
          <a:xfrm>
            <a:off x="1957158" y="5820860"/>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问题</a:t>
            </a:r>
            <a:endParaRPr lang="en-US" altLang="zh-CN"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23346F5-C6E0-4329-F962-590E64FBA306}"/>
              </a:ext>
            </a:extLst>
          </p:cNvPr>
          <p:cNvSpPr/>
          <p:nvPr/>
        </p:nvSpPr>
        <p:spPr bwMode="auto">
          <a:xfrm>
            <a:off x="2826783" y="3049607"/>
            <a:ext cx="1744797" cy="4904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2" name="文本框 21">
            <a:extLst>
              <a:ext uri="{FF2B5EF4-FFF2-40B4-BE49-F238E27FC236}">
                <a16:creationId xmlns:a16="http://schemas.microsoft.com/office/drawing/2014/main" id="{B3AA2CFD-CF79-2CAF-72A7-709DC3685805}"/>
              </a:ext>
            </a:extLst>
          </p:cNvPr>
          <p:cNvSpPr txBox="1"/>
          <p:nvPr/>
        </p:nvSpPr>
        <p:spPr>
          <a:xfrm>
            <a:off x="3377159" y="3048459"/>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答案</a:t>
            </a:r>
            <a:endParaRPr lang="en-US" altLang="zh-CN" sz="1600" dirty="0">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C3041504-E45E-4F9B-BFA0-93D8A3CC34A9}"/>
              </a:ext>
            </a:extLst>
          </p:cNvPr>
          <p:cNvSpPr txBox="1"/>
          <p:nvPr/>
        </p:nvSpPr>
        <p:spPr>
          <a:xfrm>
            <a:off x="7463220" y="1618755"/>
            <a:ext cx="1358045"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1530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5CC96E5C-FB29-4ACA-92D8-C9954D5CC139}"/>
              </a:ext>
            </a:extLst>
          </p:cNvPr>
          <p:cNvSpPr/>
          <p:nvPr/>
        </p:nvSpPr>
        <p:spPr bwMode="auto">
          <a:xfrm>
            <a:off x="395536" y="2133600"/>
            <a:ext cx="6264696" cy="3738055"/>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26862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702A-6001-66F3-256F-5082AFE1EAC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7792327-9AAA-89FE-38FC-6A6E704AFCA5}"/>
              </a:ext>
            </a:extLst>
          </p:cNvPr>
          <p:cNvSpPr>
            <a:spLocks noGrp="1"/>
          </p:cNvSpPr>
          <p:nvPr>
            <p:ph type="title"/>
          </p:nvPr>
        </p:nvSpPr>
        <p:spPr/>
        <p:txBody>
          <a:bodyPr/>
          <a:lstStyle/>
          <a:p>
            <a:r>
              <a:rPr lang="zh-CN" altLang="en-US" dirty="0"/>
              <a:t>常见的微调下游任务举例：摘要</a:t>
            </a:r>
          </a:p>
        </p:txBody>
      </p:sp>
      <p:sp>
        <p:nvSpPr>
          <p:cNvPr id="8" name="矩形: 圆角 7">
            <a:extLst>
              <a:ext uri="{FF2B5EF4-FFF2-40B4-BE49-F238E27FC236}">
                <a16:creationId xmlns:a16="http://schemas.microsoft.com/office/drawing/2014/main" id="{EE29D146-DD2C-8903-38C0-E7DA157D8A54}"/>
              </a:ext>
            </a:extLst>
          </p:cNvPr>
          <p:cNvSpPr/>
          <p:nvPr/>
        </p:nvSpPr>
        <p:spPr bwMode="auto">
          <a:xfrm>
            <a:off x="340241" y="946299"/>
            <a:ext cx="4959555" cy="2558901"/>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1" name="矩形: 圆角 20">
            <a:extLst>
              <a:ext uri="{FF2B5EF4-FFF2-40B4-BE49-F238E27FC236}">
                <a16:creationId xmlns:a16="http://schemas.microsoft.com/office/drawing/2014/main" id="{C14491FD-B672-600B-ACB6-7546E69F7662}"/>
              </a:ext>
            </a:extLst>
          </p:cNvPr>
          <p:cNvSpPr/>
          <p:nvPr/>
        </p:nvSpPr>
        <p:spPr bwMode="auto">
          <a:xfrm>
            <a:off x="5642145" y="946298"/>
            <a:ext cx="3209329" cy="5544879"/>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6" name="矩形: 圆角 25">
            <a:extLst>
              <a:ext uri="{FF2B5EF4-FFF2-40B4-BE49-F238E27FC236}">
                <a16:creationId xmlns:a16="http://schemas.microsoft.com/office/drawing/2014/main" id="{EDCA9142-04B3-7ABA-81AE-972764C84EF5}"/>
              </a:ext>
            </a:extLst>
          </p:cNvPr>
          <p:cNvSpPr/>
          <p:nvPr/>
        </p:nvSpPr>
        <p:spPr bwMode="auto">
          <a:xfrm>
            <a:off x="5642144" y="946298"/>
            <a:ext cx="3209330"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5" name="矩形 14">
            <a:extLst>
              <a:ext uri="{FF2B5EF4-FFF2-40B4-BE49-F238E27FC236}">
                <a16:creationId xmlns:a16="http://schemas.microsoft.com/office/drawing/2014/main" id="{F0774FAB-401D-0646-FD9D-B48197EF494F}"/>
              </a:ext>
            </a:extLst>
          </p:cNvPr>
          <p:cNvSpPr/>
          <p:nvPr/>
        </p:nvSpPr>
        <p:spPr>
          <a:xfrm>
            <a:off x="5642146" y="946298"/>
            <a:ext cx="3209328"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p>
        </p:txBody>
      </p:sp>
      <p:sp>
        <p:nvSpPr>
          <p:cNvPr id="50" name="矩形: 圆角 49">
            <a:extLst>
              <a:ext uri="{FF2B5EF4-FFF2-40B4-BE49-F238E27FC236}">
                <a16:creationId xmlns:a16="http://schemas.microsoft.com/office/drawing/2014/main" id="{9CC8E070-CE25-0DCB-AA48-811F1A1922C4}"/>
              </a:ext>
            </a:extLst>
          </p:cNvPr>
          <p:cNvSpPr/>
          <p:nvPr/>
        </p:nvSpPr>
        <p:spPr bwMode="auto">
          <a:xfrm>
            <a:off x="340240" y="948807"/>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6" name="矩形 15">
            <a:extLst>
              <a:ext uri="{FF2B5EF4-FFF2-40B4-BE49-F238E27FC236}">
                <a16:creationId xmlns:a16="http://schemas.microsoft.com/office/drawing/2014/main" id="{9C8EBC61-87AA-6501-8523-00C7D26C02BE}"/>
              </a:ext>
            </a:extLst>
          </p:cNvPr>
          <p:cNvSpPr/>
          <p:nvPr/>
        </p:nvSpPr>
        <p:spPr>
          <a:xfrm>
            <a:off x="340238" y="947659"/>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生成式摘要经典方法</a:t>
            </a:r>
            <a:endParaRPr lang="en-US" altLang="zh-CN" sz="18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E118B921-076F-C763-A140-EC0B7FDFA543}"/>
              </a:ext>
            </a:extLst>
          </p:cNvPr>
          <p:cNvSpPr txBox="1"/>
          <p:nvPr/>
        </p:nvSpPr>
        <p:spPr>
          <a:xfrm>
            <a:off x="425825" y="1487785"/>
            <a:ext cx="2025206" cy="1600438"/>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Don</a:t>
            </a:r>
            <a:r>
              <a:rPr lang="en-US" altLang="zh-CN" sz="1400" dirty="0">
                <a:latin typeface="Ebrima" panose="02000000000000000000" pitchFamily="2" charset="0"/>
                <a:ea typeface="Ebrima" panose="02000000000000000000" pitchFamily="2" charset="0"/>
                <a:cs typeface="Ebrima" panose="02000000000000000000" pitchFamily="2" charset="0"/>
              </a:rPr>
              <a:t>’</a:t>
            </a:r>
            <a:r>
              <a:rPr lang="en-US" altLang="zh-CN" sz="1400" dirty="0">
                <a:latin typeface="微软雅黑" panose="020B0503020204020204" pitchFamily="34" charset="-122"/>
                <a:ea typeface="微软雅黑" panose="020B0503020204020204" pitchFamily="34" charset="-122"/>
              </a:rPr>
              <a:t>t Give Me the Details, Just the Summary! Topic-Aware Convolutional Neural Networks for Extreme Summarization</a:t>
            </a:r>
            <a:endParaRPr lang="zh-CN" altLang="en-US" sz="14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5335CBC0-052D-350D-104C-5F6B92E5D5FF}"/>
              </a:ext>
            </a:extLst>
          </p:cNvPr>
          <p:cNvSpPr/>
          <p:nvPr/>
        </p:nvSpPr>
        <p:spPr bwMode="auto">
          <a:xfrm>
            <a:off x="5299792" y="3548616"/>
            <a:ext cx="342352" cy="340242"/>
          </a:xfrm>
          <a:prstGeom prst="rightArrow">
            <a:avLst/>
          </a:prstGeom>
          <a:solidFill>
            <a:srgbClr val="003D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28" name="图片 27">
            <a:extLst>
              <a:ext uri="{FF2B5EF4-FFF2-40B4-BE49-F238E27FC236}">
                <a16:creationId xmlns:a16="http://schemas.microsoft.com/office/drawing/2014/main" id="{C4077CAF-DAE2-B257-10B4-1ECFE55E1139}"/>
              </a:ext>
            </a:extLst>
          </p:cNvPr>
          <p:cNvPicPr>
            <a:picLocks noChangeAspect="1"/>
          </p:cNvPicPr>
          <p:nvPr/>
        </p:nvPicPr>
        <p:blipFill>
          <a:blip r:embed="rId3"/>
          <a:srcRect l="2213" t="2823" r="2768" b="2849"/>
          <a:stretch/>
        </p:blipFill>
        <p:spPr>
          <a:xfrm rot="5400000">
            <a:off x="2911612" y="1204646"/>
            <a:ext cx="1910341" cy="2528670"/>
          </a:xfrm>
          <a:prstGeom prst="rect">
            <a:avLst/>
          </a:prstGeom>
        </p:spPr>
      </p:pic>
      <p:sp>
        <p:nvSpPr>
          <p:cNvPr id="45" name="标注: 线形 44">
            <a:extLst>
              <a:ext uri="{FF2B5EF4-FFF2-40B4-BE49-F238E27FC236}">
                <a16:creationId xmlns:a16="http://schemas.microsoft.com/office/drawing/2014/main" id="{EC13CE52-B8B1-3459-2D5D-ACA32CC88801}"/>
              </a:ext>
            </a:extLst>
          </p:cNvPr>
          <p:cNvSpPr/>
          <p:nvPr/>
        </p:nvSpPr>
        <p:spPr bwMode="auto">
          <a:xfrm>
            <a:off x="7225570" y="1686532"/>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48" name="标注: 线形 47">
            <a:extLst>
              <a:ext uri="{FF2B5EF4-FFF2-40B4-BE49-F238E27FC236}">
                <a16:creationId xmlns:a16="http://schemas.microsoft.com/office/drawing/2014/main" id="{75851CA1-11A9-D3BF-53DC-678E5F838E15}"/>
              </a:ext>
            </a:extLst>
          </p:cNvPr>
          <p:cNvSpPr/>
          <p:nvPr/>
        </p:nvSpPr>
        <p:spPr bwMode="auto">
          <a:xfrm rot="10800000">
            <a:off x="5857225" y="4928338"/>
            <a:ext cx="1082845" cy="1159961"/>
          </a:xfrm>
          <a:prstGeom prst="borderCallout1">
            <a:avLst>
              <a:gd name="adj1" fmla="val 109827"/>
              <a:gd name="adj2" fmla="val 50852"/>
              <a:gd name="adj3" fmla="val 130492"/>
              <a:gd name="adj4" fmla="val 69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49" name="文本框 48">
            <a:extLst>
              <a:ext uri="{FF2B5EF4-FFF2-40B4-BE49-F238E27FC236}">
                <a16:creationId xmlns:a16="http://schemas.microsoft.com/office/drawing/2014/main" id="{38749375-650D-E55F-227F-1957EA648877}"/>
              </a:ext>
            </a:extLst>
          </p:cNvPr>
          <p:cNvSpPr txBox="1"/>
          <p:nvPr/>
        </p:nvSpPr>
        <p:spPr>
          <a:xfrm>
            <a:off x="5905454" y="4975542"/>
            <a:ext cx="1082846"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告诉我下面这篇文章的摘要</a:t>
            </a:r>
            <a:endParaRPr lang="en-US" altLang="zh-CN" sz="1600" dirty="0">
              <a:latin typeface="微软雅黑" panose="020B0503020204020204" pitchFamily="34" charset="-122"/>
              <a:ea typeface="微软雅黑" panose="020B0503020204020204" pitchFamily="34" charset="-122"/>
            </a:endParaRPr>
          </a:p>
        </p:txBody>
      </p:sp>
      <p:sp>
        <p:nvSpPr>
          <p:cNvPr id="52" name="标注: 线形 51">
            <a:extLst>
              <a:ext uri="{FF2B5EF4-FFF2-40B4-BE49-F238E27FC236}">
                <a16:creationId xmlns:a16="http://schemas.microsoft.com/office/drawing/2014/main" id="{3A4C7B1D-A085-26D3-EDEE-2CC4B74B05F8}"/>
              </a:ext>
            </a:extLst>
          </p:cNvPr>
          <p:cNvSpPr/>
          <p:nvPr/>
        </p:nvSpPr>
        <p:spPr bwMode="auto">
          <a:xfrm rot="10800000">
            <a:off x="7082428" y="4928336"/>
            <a:ext cx="1573712" cy="1159961"/>
          </a:xfrm>
          <a:prstGeom prst="borderCallout1">
            <a:avLst>
              <a:gd name="adj1" fmla="val 109827"/>
              <a:gd name="adj2" fmla="val 50852"/>
              <a:gd name="adj3" fmla="val 131179"/>
              <a:gd name="adj4" fmla="val 100482"/>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3" name="流程图: 可选过程 52">
            <a:extLst>
              <a:ext uri="{FF2B5EF4-FFF2-40B4-BE49-F238E27FC236}">
                <a16:creationId xmlns:a16="http://schemas.microsoft.com/office/drawing/2014/main" id="{A35F8CBA-50AC-D5F6-6B17-CA3224B148CE}"/>
              </a:ext>
            </a:extLst>
          </p:cNvPr>
          <p:cNvSpPr/>
          <p:nvPr/>
        </p:nvSpPr>
        <p:spPr bwMode="auto">
          <a:xfrm>
            <a:off x="7192099" y="5005378"/>
            <a:ext cx="1354369" cy="983046"/>
          </a:xfrm>
          <a:prstGeom prst="flowChartAlternateProcess">
            <a:avLst/>
          </a:prstGeom>
          <a:solidFill>
            <a:srgbClr val="B3DB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文章</a:t>
            </a:r>
            <a:endPar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2813"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0" marR="0" indent="0" algn="ctr" defTabSz="912813" rtl="0" eaLnBrk="1" fontAlgn="base" latinLnBrk="0" hangingPunct="1">
              <a:lnSpc>
                <a:spcPct val="100000"/>
              </a:lnSpc>
              <a:spcBef>
                <a:spcPct val="0"/>
              </a:spcBef>
              <a:spcAft>
                <a:spcPct val="0"/>
              </a:spcAft>
              <a:buClrTx/>
              <a:buSzTx/>
              <a:buFontTx/>
              <a:buNone/>
              <a:tabLst/>
            </a:pPr>
            <a:r>
              <a:rPr lang="en-US" altLang="zh-CN" sz="1400" dirty="0">
                <a:latin typeface="微软雅黑" panose="020B0503020204020204" pitchFamily="34" charset="-122"/>
                <a:ea typeface="微软雅黑" panose="020B0503020204020204" pitchFamily="34" charset="-122"/>
              </a:rPr>
              <a:t>………………</a:t>
            </a:r>
          </a:p>
          <a:p>
            <a:pPr marL="0" marR="0" indent="0" algn="ctr" defTabSz="912813"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1"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61" name="矩形: 圆角 60">
            <a:extLst>
              <a:ext uri="{FF2B5EF4-FFF2-40B4-BE49-F238E27FC236}">
                <a16:creationId xmlns:a16="http://schemas.microsoft.com/office/drawing/2014/main" id="{5D40B618-F67D-C2DD-B574-7A426CD2359D}"/>
              </a:ext>
            </a:extLst>
          </p:cNvPr>
          <p:cNvSpPr/>
          <p:nvPr/>
        </p:nvSpPr>
        <p:spPr bwMode="auto">
          <a:xfrm>
            <a:off x="336451" y="3916801"/>
            <a:ext cx="4959555" cy="2558901"/>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2" name="矩形: 圆角 61">
            <a:extLst>
              <a:ext uri="{FF2B5EF4-FFF2-40B4-BE49-F238E27FC236}">
                <a16:creationId xmlns:a16="http://schemas.microsoft.com/office/drawing/2014/main" id="{F16BA30D-7AE3-CFD7-40A8-7CD89F3B8F61}"/>
              </a:ext>
            </a:extLst>
          </p:cNvPr>
          <p:cNvSpPr/>
          <p:nvPr/>
        </p:nvSpPr>
        <p:spPr bwMode="auto">
          <a:xfrm>
            <a:off x="336450" y="3919309"/>
            <a:ext cx="4959554"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3" name="矩形 62">
            <a:extLst>
              <a:ext uri="{FF2B5EF4-FFF2-40B4-BE49-F238E27FC236}">
                <a16:creationId xmlns:a16="http://schemas.microsoft.com/office/drawing/2014/main" id="{43EBEEE3-96A4-8D03-7952-87FD11681430}"/>
              </a:ext>
            </a:extLst>
          </p:cNvPr>
          <p:cNvSpPr/>
          <p:nvPr/>
        </p:nvSpPr>
        <p:spPr>
          <a:xfrm>
            <a:off x="336448" y="3918161"/>
            <a:ext cx="4959554" cy="369332"/>
          </a:xfrm>
          <a:prstGeom prst="rect">
            <a:avLst/>
          </a:prstGeom>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抽取式摘要经典方法</a:t>
            </a:r>
            <a:endParaRPr lang="en-US" altLang="zh-CN" sz="18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184AC40C-D3A5-3046-96A3-F54D6CD6687E}"/>
              </a:ext>
            </a:extLst>
          </p:cNvPr>
          <p:cNvSpPr txBox="1"/>
          <p:nvPr/>
        </p:nvSpPr>
        <p:spPr>
          <a:xfrm>
            <a:off x="422035" y="4458287"/>
            <a:ext cx="2025206" cy="1815882"/>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SummaRuNNer</a:t>
            </a:r>
            <a:r>
              <a:rPr lang="en-US" altLang="zh-CN" sz="1400" dirty="0">
                <a:latin typeface="微软雅黑" panose="020B0503020204020204" pitchFamily="34" charset="-122"/>
                <a:ea typeface="微软雅黑" panose="020B0503020204020204" pitchFamily="34" charset="-122"/>
              </a:rPr>
              <a:t>: A Recurrent Neural Network Based Sequence Model for Extractive Summarization of Documents</a:t>
            </a:r>
          </a:p>
          <a:p>
            <a:endParaRPr lang="zh-CN" altLang="en-US" sz="1400" dirty="0">
              <a:latin typeface="微软雅黑" panose="020B0503020204020204" pitchFamily="34" charset="-122"/>
              <a:ea typeface="微软雅黑" panose="020B0503020204020204" pitchFamily="34" charset="-122"/>
            </a:endParaRPr>
          </a:p>
        </p:txBody>
      </p:sp>
      <p:pic>
        <p:nvPicPr>
          <p:cNvPr id="67" name="图片 66">
            <a:extLst>
              <a:ext uri="{FF2B5EF4-FFF2-40B4-BE49-F238E27FC236}">
                <a16:creationId xmlns:a16="http://schemas.microsoft.com/office/drawing/2014/main" id="{02E0C7F0-259E-5BCE-340E-51530A73C670}"/>
              </a:ext>
            </a:extLst>
          </p:cNvPr>
          <p:cNvPicPr>
            <a:picLocks noChangeAspect="1"/>
          </p:cNvPicPr>
          <p:nvPr/>
        </p:nvPicPr>
        <p:blipFill>
          <a:blip r:embed="rId4"/>
          <a:stretch>
            <a:fillRect/>
          </a:stretch>
        </p:blipFill>
        <p:spPr>
          <a:xfrm>
            <a:off x="2399335" y="4431768"/>
            <a:ext cx="2785977" cy="2015920"/>
          </a:xfrm>
          <a:prstGeom prst="rect">
            <a:avLst/>
          </a:prstGeom>
        </p:spPr>
      </p:pic>
      <p:graphicFrame>
        <p:nvGraphicFramePr>
          <p:cNvPr id="4" name="表格 3">
            <a:extLst>
              <a:ext uri="{FF2B5EF4-FFF2-40B4-BE49-F238E27FC236}">
                <a16:creationId xmlns:a16="http://schemas.microsoft.com/office/drawing/2014/main" id="{460B1CD2-EDDE-7BBD-2194-401C20F986A1}"/>
              </a:ext>
            </a:extLst>
          </p:cNvPr>
          <p:cNvGraphicFramePr>
            <a:graphicFrameLocks noGrp="1"/>
          </p:cNvGraphicFramePr>
          <p:nvPr>
            <p:extLst>
              <p:ext uri="{D42A27DB-BD31-4B8C-83A1-F6EECF244321}">
                <p14:modId xmlns:p14="http://schemas.microsoft.com/office/powerpoint/2010/main" val="596381196"/>
              </p:ext>
            </p:extLst>
          </p:nvPr>
        </p:nvGraphicFramePr>
        <p:xfrm>
          <a:off x="5857223" y="2840514"/>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5" name="文本框 4">
            <a:extLst>
              <a:ext uri="{FF2B5EF4-FFF2-40B4-BE49-F238E27FC236}">
                <a16:creationId xmlns:a16="http://schemas.microsoft.com/office/drawing/2014/main" id="{CC5E7CF3-DEFC-EA79-978A-D60601F4B3BA}"/>
              </a:ext>
            </a:extLst>
          </p:cNvPr>
          <p:cNvSpPr txBox="1"/>
          <p:nvPr/>
        </p:nvSpPr>
        <p:spPr>
          <a:xfrm>
            <a:off x="6704440" y="3049607"/>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D4EDDC43-A7AD-19EE-54EF-2E5B268E2177}"/>
              </a:ext>
            </a:extLst>
          </p:cNvPr>
          <p:cNvGraphicFramePr>
            <a:graphicFrameLocks noGrp="1"/>
          </p:cNvGraphicFramePr>
          <p:nvPr>
            <p:extLst>
              <p:ext uri="{D42A27DB-BD31-4B8C-83A1-F6EECF244321}">
                <p14:modId xmlns:p14="http://schemas.microsoft.com/office/powerpoint/2010/main" val="4041903798"/>
              </p:ext>
            </p:extLst>
          </p:nvPr>
        </p:nvGraphicFramePr>
        <p:xfrm>
          <a:off x="5857286" y="383712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7" name="文本框 6">
            <a:extLst>
              <a:ext uri="{FF2B5EF4-FFF2-40B4-BE49-F238E27FC236}">
                <a16:creationId xmlns:a16="http://schemas.microsoft.com/office/drawing/2014/main" id="{0C4DFE21-C2FC-7191-E5DD-CCD19DFEC6E2}"/>
              </a:ext>
            </a:extLst>
          </p:cNvPr>
          <p:cNvSpPr txBox="1"/>
          <p:nvPr/>
        </p:nvSpPr>
        <p:spPr>
          <a:xfrm>
            <a:off x="6076644" y="1990950"/>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9" name="文本框 8">
            <a:extLst>
              <a:ext uri="{FF2B5EF4-FFF2-40B4-BE49-F238E27FC236}">
                <a16:creationId xmlns:a16="http://schemas.microsoft.com/office/drawing/2014/main" id="{0B25858F-460C-2E44-B4FB-94B3737B4744}"/>
              </a:ext>
            </a:extLst>
          </p:cNvPr>
          <p:cNvSpPr txBox="1"/>
          <p:nvPr/>
        </p:nvSpPr>
        <p:spPr>
          <a:xfrm>
            <a:off x="7458150" y="2002968"/>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10" name="直接箭头连接符 9">
            <a:extLst>
              <a:ext uri="{FF2B5EF4-FFF2-40B4-BE49-F238E27FC236}">
                <a16:creationId xmlns:a16="http://schemas.microsoft.com/office/drawing/2014/main" id="{8B6A1C06-AC47-D36B-89D8-9A9C9BE91C0C}"/>
              </a:ext>
            </a:extLst>
          </p:cNvPr>
          <p:cNvCxnSpPr/>
          <p:nvPr/>
        </p:nvCxnSpPr>
        <p:spPr bwMode="auto">
          <a:xfrm flipV="1">
            <a:off x="6006632"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ACBEB5C3-E981-05DE-6F2F-440A98B8AA42}"/>
              </a:ext>
            </a:extLst>
          </p:cNvPr>
          <p:cNvCxnSpPr/>
          <p:nvPr/>
        </p:nvCxnSpPr>
        <p:spPr bwMode="auto">
          <a:xfrm flipV="1">
            <a:off x="6281307"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B64C71BE-E910-BA85-9350-97298BDCD903}"/>
              </a:ext>
            </a:extLst>
          </p:cNvPr>
          <p:cNvCxnSpPr/>
          <p:nvPr/>
        </p:nvCxnSpPr>
        <p:spPr bwMode="auto">
          <a:xfrm flipV="1">
            <a:off x="6572571" y="362363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6B48D67A-808F-43D8-2599-EF756E5C8B0C}"/>
              </a:ext>
            </a:extLst>
          </p:cNvPr>
          <p:cNvCxnSpPr/>
          <p:nvPr/>
        </p:nvCxnSpPr>
        <p:spPr bwMode="auto">
          <a:xfrm flipV="1">
            <a:off x="6855465" y="362363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B8255D00-E0D8-AC5F-F350-B1523BB133BF}"/>
              </a:ext>
            </a:extLst>
          </p:cNvPr>
          <p:cNvCxnSpPr/>
          <p:nvPr/>
        </p:nvCxnSpPr>
        <p:spPr bwMode="auto">
          <a:xfrm flipV="1">
            <a:off x="7131912" y="361924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a:extLst>
              <a:ext uri="{FF2B5EF4-FFF2-40B4-BE49-F238E27FC236}">
                <a16:creationId xmlns:a16="http://schemas.microsoft.com/office/drawing/2014/main" id="{A560710B-FC12-D533-EF4C-782D69607D41}"/>
              </a:ext>
            </a:extLst>
          </p:cNvPr>
          <p:cNvCxnSpPr/>
          <p:nvPr/>
        </p:nvCxnSpPr>
        <p:spPr bwMode="auto">
          <a:xfrm flipV="1">
            <a:off x="7387093" y="26402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a:extLst>
              <a:ext uri="{FF2B5EF4-FFF2-40B4-BE49-F238E27FC236}">
                <a16:creationId xmlns:a16="http://schemas.microsoft.com/office/drawing/2014/main" id="{95915A78-030D-B91C-F5F7-AD61623D6A76}"/>
              </a:ext>
            </a:extLst>
          </p:cNvPr>
          <p:cNvCxnSpPr/>
          <p:nvPr/>
        </p:nvCxnSpPr>
        <p:spPr bwMode="auto">
          <a:xfrm flipV="1">
            <a:off x="7661768" y="26402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a:extLst>
              <a:ext uri="{FF2B5EF4-FFF2-40B4-BE49-F238E27FC236}">
                <a16:creationId xmlns:a16="http://schemas.microsoft.com/office/drawing/2014/main" id="{1DD15CA4-AB1E-943F-5BB6-0532EC0A347F}"/>
              </a:ext>
            </a:extLst>
          </p:cNvPr>
          <p:cNvCxnSpPr/>
          <p:nvPr/>
        </p:nvCxnSpPr>
        <p:spPr bwMode="auto">
          <a:xfrm flipV="1">
            <a:off x="7953032" y="263581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接箭头连接符 22">
            <a:extLst>
              <a:ext uri="{FF2B5EF4-FFF2-40B4-BE49-F238E27FC236}">
                <a16:creationId xmlns:a16="http://schemas.microsoft.com/office/drawing/2014/main" id="{EDA77C13-F89C-7B51-78DF-4098C5079469}"/>
              </a:ext>
            </a:extLst>
          </p:cNvPr>
          <p:cNvCxnSpPr/>
          <p:nvPr/>
        </p:nvCxnSpPr>
        <p:spPr bwMode="auto">
          <a:xfrm flipV="1">
            <a:off x="8235926" y="263581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a:extLst>
              <a:ext uri="{FF2B5EF4-FFF2-40B4-BE49-F238E27FC236}">
                <a16:creationId xmlns:a16="http://schemas.microsoft.com/office/drawing/2014/main" id="{23965038-BD49-563C-C58F-239BC1B65397}"/>
              </a:ext>
            </a:extLst>
          </p:cNvPr>
          <p:cNvCxnSpPr/>
          <p:nvPr/>
        </p:nvCxnSpPr>
        <p:spPr bwMode="auto">
          <a:xfrm flipV="1">
            <a:off x="8512373" y="263142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矩形 24">
            <a:extLst>
              <a:ext uri="{FF2B5EF4-FFF2-40B4-BE49-F238E27FC236}">
                <a16:creationId xmlns:a16="http://schemas.microsoft.com/office/drawing/2014/main" id="{B57ED974-FF1B-F3F6-8B0C-73DCA989718D}"/>
              </a:ext>
            </a:extLst>
          </p:cNvPr>
          <p:cNvSpPr/>
          <p:nvPr/>
        </p:nvSpPr>
        <p:spPr bwMode="auto">
          <a:xfrm>
            <a:off x="5857224" y="3828333"/>
            <a:ext cx="847216"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54" name="矩形 53">
            <a:extLst>
              <a:ext uri="{FF2B5EF4-FFF2-40B4-BE49-F238E27FC236}">
                <a16:creationId xmlns:a16="http://schemas.microsoft.com/office/drawing/2014/main" id="{FFA2D7FA-17AC-6A8E-D6DB-D3F9E1F6A308}"/>
              </a:ext>
            </a:extLst>
          </p:cNvPr>
          <p:cNvSpPr/>
          <p:nvPr/>
        </p:nvSpPr>
        <p:spPr bwMode="auto">
          <a:xfrm>
            <a:off x="6725769" y="3828333"/>
            <a:ext cx="565875"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5" name="文本框 64">
            <a:extLst>
              <a:ext uri="{FF2B5EF4-FFF2-40B4-BE49-F238E27FC236}">
                <a16:creationId xmlns:a16="http://schemas.microsoft.com/office/drawing/2014/main" id="{43896222-4085-F4FF-9D21-556AA6E5CE2A}"/>
              </a:ext>
            </a:extLst>
          </p:cNvPr>
          <p:cNvSpPr txBox="1"/>
          <p:nvPr/>
        </p:nvSpPr>
        <p:spPr>
          <a:xfrm>
            <a:off x="5818747" y="4117055"/>
            <a:ext cx="9587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instruct</a:t>
            </a:r>
          </a:p>
        </p:txBody>
      </p:sp>
      <p:sp>
        <p:nvSpPr>
          <p:cNvPr id="66" name="文本框 65">
            <a:extLst>
              <a:ext uri="{FF2B5EF4-FFF2-40B4-BE49-F238E27FC236}">
                <a16:creationId xmlns:a16="http://schemas.microsoft.com/office/drawing/2014/main" id="{983D04B4-B390-B0B5-C41E-E8E7C7BD0562}"/>
              </a:ext>
            </a:extLst>
          </p:cNvPr>
          <p:cNvSpPr txBox="1"/>
          <p:nvPr/>
        </p:nvSpPr>
        <p:spPr>
          <a:xfrm>
            <a:off x="6705215" y="4124607"/>
            <a:ext cx="6875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文本</a:t>
            </a:r>
            <a:endParaRPr lang="en-US" altLang="zh-CN" sz="1600" dirty="0">
              <a:latin typeface="微软雅黑" panose="020B0503020204020204" pitchFamily="34" charset="-122"/>
              <a:ea typeface="微软雅黑" panose="020B0503020204020204" pitchFamily="34" charset="-122"/>
            </a:endParaRPr>
          </a:p>
        </p:txBody>
      </p:sp>
      <p:graphicFrame>
        <p:nvGraphicFramePr>
          <p:cNvPr id="68" name="表格 67">
            <a:extLst>
              <a:ext uri="{FF2B5EF4-FFF2-40B4-BE49-F238E27FC236}">
                <a16:creationId xmlns:a16="http://schemas.microsoft.com/office/drawing/2014/main" id="{DA088D1E-F459-DE63-9FEE-9368DCCBD48E}"/>
              </a:ext>
            </a:extLst>
          </p:cNvPr>
          <p:cNvGraphicFramePr>
            <a:graphicFrameLocks noGrp="1"/>
          </p:cNvGraphicFramePr>
          <p:nvPr>
            <p:extLst>
              <p:ext uri="{D42A27DB-BD31-4B8C-83A1-F6EECF244321}">
                <p14:modId xmlns:p14="http://schemas.microsoft.com/office/powerpoint/2010/main" val="2422402245"/>
              </p:ext>
            </p:extLst>
          </p:nvPr>
        </p:nvGraphicFramePr>
        <p:xfrm>
          <a:off x="5860316" y="2356892"/>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69" name="直接箭头连接符 68">
            <a:extLst>
              <a:ext uri="{FF2B5EF4-FFF2-40B4-BE49-F238E27FC236}">
                <a16:creationId xmlns:a16="http://schemas.microsoft.com/office/drawing/2014/main" id="{EB80A6AB-4602-BB39-8CDB-DC25DE00114C}"/>
              </a:ext>
            </a:extLst>
          </p:cNvPr>
          <p:cNvCxnSpPr/>
          <p:nvPr/>
        </p:nvCxnSpPr>
        <p:spPr bwMode="auto">
          <a:xfrm flipV="1">
            <a:off x="6006632" y="264021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直接箭头连接符 69">
            <a:extLst>
              <a:ext uri="{FF2B5EF4-FFF2-40B4-BE49-F238E27FC236}">
                <a16:creationId xmlns:a16="http://schemas.microsoft.com/office/drawing/2014/main" id="{DD394D11-F85A-9C58-3BB3-7EE2E6147432}"/>
              </a:ext>
            </a:extLst>
          </p:cNvPr>
          <p:cNvCxnSpPr/>
          <p:nvPr/>
        </p:nvCxnSpPr>
        <p:spPr bwMode="auto">
          <a:xfrm flipV="1">
            <a:off x="6281307" y="264021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a:extLst>
              <a:ext uri="{FF2B5EF4-FFF2-40B4-BE49-F238E27FC236}">
                <a16:creationId xmlns:a16="http://schemas.microsoft.com/office/drawing/2014/main" id="{82251337-5725-57FA-3909-2AA9508BBC39}"/>
              </a:ext>
            </a:extLst>
          </p:cNvPr>
          <p:cNvCxnSpPr/>
          <p:nvPr/>
        </p:nvCxnSpPr>
        <p:spPr bwMode="auto">
          <a:xfrm flipV="1">
            <a:off x="6572571" y="263581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直接箭头连接符 71">
            <a:extLst>
              <a:ext uri="{FF2B5EF4-FFF2-40B4-BE49-F238E27FC236}">
                <a16:creationId xmlns:a16="http://schemas.microsoft.com/office/drawing/2014/main" id="{16FE77F9-27EF-0C74-5FBA-D6D2D598ADC6}"/>
              </a:ext>
            </a:extLst>
          </p:cNvPr>
          <p:cNvCxnSpPr/>
          <p:nvPr/>
        </p:nvCxnSpPr>
        <p:spPr bwMode="auto">
          <a:xfrm flipV="1">
            <a:off x="6855465" y="263581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3" name="直接箭头连接符 72">
            <a:extLst>
              <a:ext uri="{FF2B5EF4-FFF2-40B4-BE49-F238E27FC236}">
                <a16:creationId xmlns:a16="http://schemas.microsoft.com/office/drawing/2014/main" id="{5BA65889-62E7-8CCD-43AD-6E1764CAE547}"/>
              </a:ext>
            </a:extLst>
          </p:cNvPr>
          <p:cNvCxnSpPr/>
          <p:nvPr/>
        </p:nvCxnSpPr>
        <p:spPr bwMode="auto">
          <a:xfrm flipV="1">
            <a:off x="7131912" y="263142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74" name="表格 73">
            <a:extLst>
              <a:ext uri="{FF2B5EF4-FFF2-40B4-BE49-F238E27FC236}">
                <a16:creationId xmlns:a16="http://schemas.microsoft.com/office/drawing/2014/main" id="{E2CDD663-B6EA-744E-9FFF-8596B77A3645}"/>
              </a:ext>
            </a:extLst>
          </p:cNvPr>
          <p:cNvGraphicFramePr>
            <a:graphicFrameLocks noGrp="1"/>
          </p:cNvGraphicFramePr>
          <p:nvPr>
            <p:extLst>
              <p:ext uri="{D42A27DB-BD31-4B8C-83A1-F6EECF244321}">
                <p14:modId xmlns:p14="http://schemas.microsoft.com/office/powerpoint/2010/main" val="2388684043"/>
              </p:ext>
            </p:extLst>
          </p:nvPr>
        </p:nvGraphicFramePr>
        <p:xfrm>
          <a:off x="7256077" y="2355212"/>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75" name="矩形 74">
            <a:extLst>
              <a:ext uri="{FF2B5EF4-FFF2-40B4-BE49-F238E27FC236}">
                <a16:creationId xmlns:a16="http://schemas.microsoft.com/office/drawing/2014/main" id="{F7DA1A83-0A28-9BC3-1CBC-6D043DE0152D}"/>
              </a:ext>
            </a:extLst>
          </p:cNvPr>
          <p:cNvSpPr/>
          <p:nvPr/>
        </p:nvSpPr>
        <p:spPr bwMode="auto">
          <a:xfrm>
            <a:off x="7230811" y="2341673"/>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76" name="表格 75">
            <a:extLst>
              <a:ext uri="{FF2B5EF4-FFF2-40B4-BE49-F238E27FC236}">
                <a16:creationId xmlns:a16="http://schemas.microsoft.com/office/drawing/2014/main" id="{0F5A5314-0CB2-C619-20A3-F89E362F6DDF}"/>
              </a:ext>
            </a:extLst>
          </p:cNvPr>
          <p:cNvGraphicFramePr>
            <a:graphicFrameLocks noGrp="1"/>
          </p:cNvGraphicFramePr>
          <p:nvPr>
            <p:extLst>
              <p:ext uri="{D42A27DB-BD31-4B8C-83A1-F6EECF244321}">
                <p14:modId xmlns:p14="http://schemas.microsoft.com/office/powerpoint/2010/main" val="3152098518"/>
              </p:ext>
            </p:extLst>
          </p:nvPr>
        </p:nvGraphicFramePr>
        <p:xfrm>
          <a:off x="7308411" y="3834197"/>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77" name="直接箭头连接符 76">
            <a:extLst>
              <a:ext uri="{FF2B5EF4-FFF2-40B4-BE49-F238E27FC236}">
                <a16:creationId xmlns:a16="http://schemas.microsoft.com/office/drawing/2014/main" id="{19807E94-593D-BECF-B7E7-A2E01266A2EE}"/>
              </a:ext>
            </a:extLst>
          </p:cNvPr>
          <p:cNvCxnSpPr/>
          <p:nvPr/>
        </p:nvCxnSpPr>
        <p:spPr bwMode="auto">
          <a:xfrm flipV="1">
            <a:off x="7404087" y="363682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直接箭头连接符 77">
            <a:extLst>
              <a:ext uri="{FF2B5EF4-FFF2-40B4-BE49-F238E27FC236}">
                <a16:creationId xmlns:a16="http://schemas.microsoft.com/office/drawing/2014/main" id="{3013CA49-7DF3-F3B4-5224-3CC5DD04B8B5}"/>
              </a:ext>
            </a:extLst>
          </p:cNvPr>
          <p:cNvCxnSpPr/>
          <p:nvPr/>
        </p:nvCxnSpPr>
        <p:spPr bwMode="auto">
          <a:xfrm flipV="1">
            <a:off x="7678762" y="363682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直接箭头连接符 78">
            <a:extLst>
              <a:ext uri="{FF2B5EF4-FFF2-40B4-BE49-F238E27FC236}">
                <a16:creationId xmlns:a16="http://schemas.microsoft.com/office/drawing/2014/main" id="{9E016EE2-ABF3-030E-4722-48897DD01448}"/>
              </a:ext>
            </a:extLst>
          </p:cNvPr>
          <p:cNvCxnSpPr/>
          <p:nvPr/>
        </p:nvCxnSpPr>
        <p:spPr bwMode="auto">
          <a:xfrm flipV="1">
            <a:off x="7970026" y="363242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直接箭头连接符 79">
            <a:extLst>
              <a:ext uri="{FF2B5EF4-FFF2-40B4-BE49-F238E27FC236}">
                <a16:creationId xmlns:a16="http://schemas.microsoft.com/office/drawing/2014/main" id="{02EC6989-95FC-D71B-7335-FD5BD13FEA62}"/>
              </a:ext>
            </a:extLst>
          </p:cNvPr>
          <p:cNvCxnSpPr/>
          <p:nvPr/>
        </p:nvCxnSpPr>
        <p:spPr bwMode="auto">
          <a:xfrm flipV="1">
            <a:off x="8252920" y="3632428"/>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1" name="直接箭头连接符 80">
            <a:extLst>
              <a:ext uri="{FF2B5EF4-FFF2-40B4-BE49-F238E27FC236}">
                <a16:creationId xmlns:a16="http://schemas.microsoft.com/office/drawing/2014/main" id="{7B14E047-049D-3E24-8A3B-F00447BB2970}"/>
              </a:ext>
            </a:extLst>
          </p:cNvPr>
          <p:cNvCxnSpPr/>
          <p:nvPr/>
        </p:nvCxnSpPr>
        <p:spPr bwMode="auto">
          <a:xfrm flipV="1">
            <a:off x="8529367" y="3628032"/>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2" name="连接符: 肘形 81">
            <a:extLst>
              <a:ext uri="{FF2B5EF4-FFF2-40B4-BE49-F238E27FC236}">
                <a16:creationId xmlns:a16="http://schemas.microsoft.com/office/drawing/2014/main" id="{53BD5810-D721-FB84-44E0-B531C5890892}"/>
              </a:ext>
            </a:extLst>
          </p:cNvPr>
          <p:cNvCxnSpPr>
            <a:cxnSpLocks/>
            <a:stCxn id="75" idx="3"/>
            <a:endCxn id="76" idx="3"/>
          </p:cNvCxnSpPr>
          <p:nvPr/>
        </p:nvCxnSpPr>
        <p:spPr bwMode="auto">
          <a:xfrm flipH="1">
            <a:off x="8661381" y="2486547"/>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83" name="文本框 82">
            <a:extLst>
              <a:ext uri="{FF2B5EF4-FFF2-40B4-BE49-F238E27FC236}">
                <a16:creationId xmlns:a16="http://schemas.microsoft.com/office/drawing/2014/main" id="{E61E78EF-A2C2-4BDC-95C3-B97E91841303}"/>
              </a:ext>
            </a:extLst>
          </p:cNvPr>
          <p:cNvSpPr txBox="1"/>
          <p:nvPr/>
        </p:nvSpPr>
        <p:spPr>
          <a:xfrm>
            <a:off x="7463220" y="1618755"/>
            <a:ext cx="1358045"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62633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3D81C-F313-FB4B-0793-693393D5B3A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9785E63-B493-5D24-8502-BCD68C2C4DF1}"/>
              </a:ext>
            </a:extLst>
          </p:cNvPr>
          <p:cNvSpPr>
            <a:spLocks noGrp="1"/>
          </p:cNvSpPr>
          <p:nvPr>
            <p:ph type="title"/>
          </p:nvPr>
        </p:nvSpPr>
        <p:spPr/>
        <p:txBody>
          <a:bodyPr/>
          <a:lstStyle/>
          <a:p>
            <a:r>
              <a:rPr lang="zh-CN" altLang="en-US" dirty="0"/>
              <a:t>常见的微调下游任务举例：代码生成、故事生成</a:t>
            </a:r>
          </a:p>
        </p:txBody>
      </p:sp>
      <p:sp>
        <p:nvSpPr>
          <p:cNvPr id="76" name="矩形: 圆角 75">
            <a:extLst>
              <a:ext uri="{FF2B5EF4-FFF2-40B4-BE49-F238E27FC236}">
                <a16:creationId xmlns:a16="http://schemas.microsoft.com/office/drawing/2014/main" id="{03E8D212-5CC6-931D-3BB4-50259DE35D1A}"/>
              </a:ext>
            </a:extLst>
          </p:cNvPr>
          <p:cNvSpPr/>
          <p:nvPr/>
        </p:nvSpPr>
        <p:spPr bwMode="auto">
          <a:xfrm>
            <a:off x="5134544" y="901475"/>
            <a:ext cx="3323656" cy="519900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7" name="矩形: 圆角 76">
            <a:extLst>
              <a:ext uri="{FF2B5EF4-FFF2-40B4-BE49-F238E27FC236}">
                <a16:creationId xmlns:a16="http://schemas.microsoft.com/office/drawing/2014/main" id="{B9C4FE28-3918-F931-74E8-C4A488839860}"/>
              </a:ext>
            </a:extLst>
          </p:cNvPr>
          <p:cNvSpPr/>
          <p:nvPr/>
        </p:nvSpPr>
        <p:spPr bwMode="auto">
          <a:xfrm>
            <a:off x="5134542" y="901475"/>
            <a:ext cx="3323655"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8" name="矩形 77">
            <a:extLst>
              <a:ext uri="{FF2B5EF4-FFF2-40B4-BE49-F238E27FC236}">
                <a16:creationId xmlns:a16="http://schemas.microsoft.com/office/drawing/2014/main" id="{19C66DD3-D34C-5417-F872-0F77D435FE88}"/>
              </a:ext>
            </a:extLst>
          </p:cNvPr>
          <p:cNvSpPr/>
          <p:nvPr/>
        </p:nvSpPr>
        <p:spPr>
          <a:xfrm>
            <a:off x="5134544" y="901475"/>
            <a:ext cx="3323655"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r>
              <a:rPr lang="zh-CN" altLang="en-US" sz="1800" dirty="0">
                <a:latin typeface="微软雅黑" panose="020B0503020204020204" pitchFamily="34" charset="-122"/>
                <a:ea typeface="微软雅黑" panose="020B0503020204020204" pitchFamily="34" charset="-122"/>
              </a:rPr>
              <a:t>：故事生成</a:t>
            </a:r>
            <a:endParaRPr lang="en-US" altLang="zh-CN" sz="1800" dirty="0">
              <a:latin typeface="微软雅黑" panose="020B0503020204020204" pitchFamily="34" charset="-122"/>
              <a:ea typeface="微软雅黑" panose="020B0503020204020204" pitchFamily="34" charset="-122"/>
            </a:endParaRPr>
          </a:p>
        </p:txBody>
      </p:sp>
      <p:sp>
        <p:nvSpPr>
          <p:cNvPr id="97" name="标注: 线形 96">
            <a:extLst>
              <a:ext uri="{FF2B5EF4-FFF2-40B4-BE49-F238E27FC236}">
                <a16:creationId xmlns:a16="http://schemas.microsoft.com/office/drawing/2014/main" id="{3CC24AE0-D6B2-725E-407C-BEB2CE42269E}"/>
              </a:ext>
            </a:extLst>
          </p:cNvPr>
          <p:cNvSpPr/>
          <p:nvPr/>
        </p:nvSpPr>
        <p:spPr bwMode="auto">
          <a:xfrm>
            <a:off x="6717969" y="1641709"/>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99" name="标注: 线形 98">
            <a:extLst>
              <a:ext uri="{FF2B5EF4-FFF2-40B4-BE49-F238E27FC236}">
                <a16:creationId xmlns:a16="http://schemas.microsoft.com/office/drawing/2014/main" id="{40338936-A14E-528B-FBAE-3C7C6C2DAF35}"/>
              </a:ext>
            </a:extLst>
          </p:cNvPr>
          <p:cNvSpPr/>
          <p:nvPr/>
        </p:nvSpPr>
        <p:spPr bwMode="auto">
          <a:xfrm rot="10800000">
            <a:off x="5349622" y="4883513"/>
            <a:ext cx="1437007" cy="916651"/>
          </a:xfrm>
          <a:prstGeom prst="borderCallout1">
            <a:avLst>
              <a:gd name="adj1" fmla="val 109827"/>
              <a:gd name="adj2" fmla="val 50852"/>
              <a:gd name="adj3" fmla="val 127400"/>
              <a:gd name="adj4" fmla="val 5137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00" name="文本框 99">
            <a:extLst>
              <a:ext uri="{FF2B5EF4-FFF2-40B4-BE49-F238E27FC236}">
                <a16:creationId xmlns:a16="http://schemas.microsoft.com/office/drawing/2014/main" id="{E3867C21-1787-DBF1-711A-718EEBDD81EE}"/>
              </a:ext>
            </a:extLst>
          </p:cNvPr>
          <p:cNvSpPr txBox="1"/>
          <p:nvPr/>
        </p:nvSpPr>
        <p:spPr>
          <a:xfrm>
            <a:off x="5411300" y="4930719"/>
            <a:ext cx="129279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写一个童话故事，主角是一只狼</a:t>
            </a:r>
            <a:endParaRPr lang="en-US" altLang="zh-CN" sz="1600"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F6A3456-2E70-F61C-71B0-833540A74370}"/>
              </a:ext>
            </a:extLst>
          </p:cNvPr>
          <p:cNvGraphicFramePr>
            <a:graphicFrameLocks noGrp="1"/>
          </p:cNvGraphicFramePr>
          <p:nvPr>
            <p:extLst>
              <p:ext uri="{D42A27DB-BD31-4B8C-83A1-F6EECF244321}">
                <p14:modId xmlns:p14="http://schemas.microsoft.com/office/powerpoint/2010/main" val="3536564402"/>
              </p:ext>
            </p:extLst>
          </p:nvPr>
        </p:nvGraphicFramePr>
        <p:xfrm>
          <a:off x="5326750" y="2835187"/>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4" name="文本框 3">
            <a:extLst>
              <a:ext uri="{FF2B5EF4-FFF2-40B4-BE49-F238E27FC236}">
                <a16:creationId xmlns:a16="http://schemas.microsoft.com/office/drawing/2014/main" id="{AD33D02D-91AB-6524-8377-2C36C9AA4D9E}"/>
              </a:ext>
            </a:extLst>
          </p:cNvPr>
          <p:cNvSpPr txBox="1"/>
          <p:nvPr/>
        </p:nvSpPr>
        <p:spPr>
          <a:xfrm>
            <a:off x="6173967" y="3044280"/>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B5CD096D-26FB-4EC3-74CA-7410D912A5E9}"/>
              </a:ext>
            </a:extLst>
          </p:cNvPr>
          <p:cNvGraphicFramePr>
            <a:graphicFrameLocks noGrp="1"/>
          </p:cNvGraphicFramePr>
          <p:nvPr>
            <p:extLst>
              <p:ext uri="{D42A27DB-BD31-4B8C-83A1-F6EECF244321}">
                <p14:modId xmlns:p14="http://schemas.microsoft.com/office/powerpoint/2010/main" val="4068960758"/>
              </p:ext>
            </p:extLst>
          </p:nvPr>
        </p:nvGraphicFramePr>
        <p:xfrm>
          <a:off x="5326813" y="3831798"/>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6" name="文本框 5">
            <a:extLst>
              <a:ext uri="{FF2B5EF4-FFF2-40B4-BE49-F238E27FC236}">
                <a16:creationId xmlns:a16="http://schemas.microsoft.com/office/drawing/2014/main" id="{22B860F2-E361-57E5-B0EA-2E69C22CB956}"/>
              </a:ext>
            </a:extLst>
          </p:cNvPr>
          <p:cNvSpPr txBox="1"/>
          <p:nvPr/>
        </p:nvSpPr>
        <p:spPr>
          <a:xfrm>
            <a:off x="5546171" y="1985623"/>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7" name="文本框 6">
            <a:extLst>
              <a:ext uri="{FF2B5EF4-FFF2-40B4-BE49-F238E27FC236}">
                <a16:creationId xmlns:a16="http://schemas.microsoft.com/office/drawing/2014/main" id="{42BAA32C-2CDC-3EDA-81C1-25E6A03359D0}"/>
              </a:ext>
            </a:extLst>
          </p:cNvPr>
          <p:cNvSpPr txBox="1"/>
          <p:nvPr/>
        </p:nvSpPr>
        <p:spPr>
          <a:xfrm>
            <a:off x="6927677" y="1997641"/>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8" name="直接箭头连接符 7">
            <a:extLst>
              <a:ext uri="{FF2B5EF4-FFF2-40B4-BE49-F238E27FC236}">
                <a16:creationId xmlns:a16="http://schemas.microsoft.com/office/drawing/2014/main" id="{C6505C05-9955-5010-F398-73F9FFFFC6D4}"/>
              </a:ext>
            </a:extLst>
          </p:cNvPr>
          <p:cNvCxnSpPr/>
          <p:nvPr/>
        </p:nvCxnSpPr>
        <p:spPr bwMode="auto">
          <a:xfrm flipV="1">
            <a:off x="5476159"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4A5F4454-E46F-2836-ABA9-28623AF9EF64}"/>
              </a:ext>
            </a:extLst>
          </p:cNvPr>
          <p:cNvCxnSpPr/>
          <p:nvPr/>
        </p:nvCxnSpPr>
        <p:spPr bwMode="auto">
          <a:xfrm flipV="1">
            <a:off x="5750834"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DC4E3FD9-F40F-ACAB-E8BB-5F7A9C91FC01}"/>
              </a:ext>
            </a:extLst>
          </p:cNvPr>
          <p:cNvCxnSpPr/>
          <p:nvPr/>
        </p:nvCxnSpPr>
        <p:spPr bwMode="auto">
          <a:xfrm flipV="1">
            <a:off x="6042098" y="361830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15D13B14-838B-E827-62F2-614674B757C9}"/>
              </a:ext>
            </a:extLst>
          </p:cNvPr>
          <p:cNvCxnSpPr/>
          <p:nvPr/>
        </p:nvCxnSpPr>
        <p:spPr bwMode="auto">
          <a:xfrm flipV="1">
            <a:off x="6324992" y="361830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C9004417-B2CE-B6A9-1813-0FC60AE649EB}"/>
              </a:ext>
            </a:extLst>
          </p:cNvPr>
          <p:cNvCxnSpPr/>
          <p:nvPr/>
        </p:nvCxnSpPr>
        <p:spPr bwMode="auto">
          <a:xfrm flipV="1">
            <a:off x="6601439" y="36139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504E4200-B35B-1F31-8128-F44A9BC41033}"/>
              </a:ext>
            </a:extLst>
          </p:cNvPr>
          <p:cNvCxnSpPr/>
          <p:nvPr/>
        </p:nvCxnSpPr>
        <p:spPr bwMode="auto">
          <a:xfrm flipV="1">
            <a:off x="6856620" y="263488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直接箭头连接符 15">
            <a:extLst>
              <a:ext uri="{FF2B5EF4-FFF2-40B4-BE49-F238E27FC236}">
                <a16:creationId xmlns:a16="http://schemas.microsoft.com/office/drawing/2014/main" id="{D76E0A9E-4918-4011-7840-363877C29563}"/>
              </a:ext>
            </a:extLst>
          </p:cNvPr>
          <p:cNvCxnSpPr/>
          <p:nvPr/>
        </p:nvCxnSpPr>
        <p:spPr bwMode="auto">
          <a:xfrm flipV="1">
            <a:off x="7131295" y="263488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C4051961-CEED-905F-3346-D718E91D7552}"/>
              </a:ext>
            </a:extLst>
          </p:cNvPr>
          <p:cNvCxnSpPr/>
          <p:nvPr/>
        </p:nvCxnSpPr>
        <p:spPr bwMode="auto">
          <a:xfrm flipV="1">
            <a:off x="7422559" y="263049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a:extLst>
              <a:ext uri="{FF2B5EF4-FFF2-40B4-BE49-F238E27FC236}">
                <a16:creationId xmlns:a16="http://schemas.microsoft.com/office/drawing/2014/main" id="{9E0CD3A4-67C3-B154-A953-BAE88343DFF7}"/>
              </a:ext>
            </a:extLst>
          </p:cNvPr>
          <p:cNvCxnSpPr/>
          <p:nvPr/>
        </p:nvCxnSpPr>
        <p:spPr bwMode="auto">
          <a:xfrm flipV="1">
            <a:off x="7705453" y="263049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a:extLst>
              <a:ext uri="{FF2B5EF4-FFF2-40B4-BE49-F238E27FC236}">
                <a16:creationId xmlns:a16="http://schemas.microsoft.com/office/drawing/2014/main" id="{CCAE3DD1-0DB7-8F54-C3C5-7ACA5F80D8AB}"/>
              </a:ext>
            </a:extLst>
          </p:cNvPr>
          <p:cNvCxnSpPr/>
          <p:nvPr/>
        </p:nvCxnSpPr>
        <p:spPr bwMode="auto">
          <a:xfrm flipV="1">
            <a:off x="7981900" y="262609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矩形 19">
            <a:extLst>
              <a:ext uri="{FF2B5EF4-FFF2-40B4-BE49-F238E27FC236}">
                <a16:creationId xmlns:a16="http://schemas.microsoft.com/office/drawing/2014/main" id="{3D534137-FB79-858D-7863-02E50C275A3B}"/>
              </a:ext>
            </a:extLst>
          </p:cNvPr>
          <p:cNvSpPr/>
          <p:nvPr/>
        </p:nvSpPr>
        <p:spPr bwMode="auto">
          <a:xfrm>
            <a:off x="5326751" y="3823006"/>
            <a:ext cx="1430632"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4" name="文本框 23">
            <a:extLst>
              <a:ext uri="{FF2B5EF4-FFF2-40B4-BE49-F238E27FC236}">
                <a16:creationId xmlns:a16="http://schemas.microsoft.com/office/drawing/2014/main" id="{8D9DF436-B377-DB53-2160-462B7569FA30}"/>
              </a:ext>
            </a:extLst>
          </p:cNvPr>
          <p:cNvSpPr txBox="1"/>
          <p:nvPr/>
        </p:nvSpPr>
        <p:spPr>
          <a:xfrm>
            <a:off x="5288274" y="4111728"/>
            <a:ext cx="1469109"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instruct</a:t>
            </a:r>
          </a:p>
        </p:txBody>
      </p:sp>
      <p:graphicFrame>
        <p:nvGraphicFramePr>
          <p:cNvPr id="28" name="表格 27">
            <a:extLst>
              <a:ext uri="{FF2B5EF4-FFF2-40B4-BE49-F238E27FC236}">
                <a16:creationId xmlns:a16="http://schemas.microsoft.com/office/drawing/2014/main" id="{5706C190-B0BB-67BB-17BE-856F32BDB8FC}"/>
              </a:ext>
            </a:extLst>
          </p:cNvPr>
          <p:cNvGraphicFramePr>
            <a:graphicFrameLocks noGrp="1"/>
          </p:cNvGraphicFramePr>
          <p:nvPr>
            <p:extLst>
              <p:ext uri="{D42A27DB-BD31-4B8C-83A1-F6EECF244321}">
                <p14:modId xmlns:p14="http://schemas.microsoft.com/office/powerpoint/2010/main" val="1636045022"/>
              </p:ext>
            </p:extLst>
          </p:nvPr>
        </p:nvGraphicFramePr>
        <p:xfrm>
          <a:off x="5329843" y="2351565"/>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43" name="直接箭头连接符 42">
            <a:extLst>
              <a:ext uri="{FF2B5EF4-FFF2-40B4-BE49-F238E27FC236}">
                <a16:creationId xmlns:a16="http://schemas.microsoft.com/office/drawing/2014/main" id="{CF891428-C0F6-A44E-3F4A-0E1AAE1986D8}"/>
              </a:ext>
            </a:extLst>
          </p:cNvPr>
          <p:cNvCxnSpPr/>
          <p:nvPr/>
        </p:nvCxnSpPr>
        <p:spPr bwMode="auto">
          <a:xfrm flipV="1">
            <a:off x="5476159" y="263488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a:extLst>
              <a:ext uri="{FF2B5EF4-FFF2-40B4-BE49-F238E27FC236}">
                <a16:creationId xmlns:a16="http://schemas.microsoft.com/office/drawing/2014/main" id="{39798DBF-D363-EA55-DF22-AF79FA12054E}"/>
              </a:ext>
            </a:extLst>
          </p:cNvPr>
          <p:cNvCxnSpPr/>
          <p:nvPr/>
        </p:nvCxnSpPr>
        <p:spPr bwMode="auto">
          <a:xfrm flipV="1">
            <a:off x="5750834" y="263488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直接箭头连接符 49">
            <a:extLst>
              <a:ext uri="{FF2B5EF4-FFF2-40B4-BE49-F238E27FC236}">
                <a16:creationId xmlns:a16="http://schemas.microsoft.com/office/drawing/2014/main" id="{395198FB-C611-7338-2739-6F66392C99AD}"/>
              </a:ext>
            </a:extLst>
          </p:cNvPr>
          <p:cNvCxnSpPr/>
          <p:nvPr/>
        </p:nvCxnSpPr>
        <p:spPr bwMode="auto">
          <a:xfrm flipV="1">
            <a:off x="6042098" y="263048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a:extLst>
              <a:ext uri="{FF2B5EF4-FFF2-40B4-BE49-F238E27FC236}">
                <a16:creationId xmlns:a16="http://schemas.microsoft.com/office/drawing/2014/main" id="{F5C13674-7C39-613E-BA5E-8A3607CF15F5}"/>
              </a:ext>
            </a:extLst>
          </p:cNvPr>
          <p:cNvCxnSpPr/>
          <p:nvPr/>
        </p:nvCxnSpPr>
        <p:spPr bwMode="auto">
          <a:xfrm flipV="1">
            <a:off x="6324992" y="263048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a:extLst>
              <a:ext uri="{FF2B5EF4-FFF2-40B4-BE49-F238E27FC236}">
                <a16:creationId xmlns:a16="http://schemas.microsoft.com/office/drawing/2014/main" id="{03A4E20F-F34E-0336-BEE1-BAEAFD38C90E}"/>
              </a:ext>
            </a:extLst>
          </p:cNvPr>
          <p:cNvCxnSpPr/>
          <p:nvPr/>
        </p:nvCxnSpPr>
        <p:spPr bwMode="auto">
          <a:xfrm flipV="1">
            <a:off x="6601439" y="262609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53" name="表格 52">
            <a:extLst>
              <a:ext uri="{FF2B5EF4-FFF2-40B4-BE49-F238E27FC236}">
                <a16:creationId xmlns:a16="http://schemas.microsoft.com/office/drawing/2014/main" id="{AF5B1AE1-F429-4FC1-E0B5-FEBD727FDB6C}"/>
              </a:ext>
            </a:extLst>
          </p:cNvPr>
          <p:cNvGraphicFramePr>
            <a:graphicFrameLocks noGrp="1"/>
          </p:cNvGraphicFramePr>
          <p:nvPr>
            <p:extLst>
              <p:ext uri="{D42A27DB-BD31-4B8C-83A1-F6EECF244321}">
                <p14:modId xmlns:p14="http://schemas.microsoft.com/office/powerpoint/2010/main" val="3799337305"/>
              </p:ext>
            </p:extLst>
          </p:nvPr>
        </p:nvGraphicFramePr>
        <p:xfrm>
          <a:off x="6725604" y="234988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54" name="矩形 53">
            <a:extLst>
              <a:ext uri="{FF2B5EF4-FFF2-40B4-BE49-F238E27FC236}">
                <a16:creationId xmlns:a16="http://schemas.microsoft.com/office/drawing/2014/main" id="{E0735BB6-FFA0-FDFA-0D1F-3833260BCE37}"/>
              </a:ext>
            </a:extLst>
          </p:cNvPr>
          <p:cNvSpPr/>
          <p:nvPr/>
        </p:nvSpPr>
        <p:spPr bwMode="auto">
          <a:xfrm>
            <a:off x="6700338" y="2336346"/>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55" name="表格 54">
            <a:extLst>
              <a:ext uri="{FF2B5EF4-FFF2-40B4-BE49-F238E27FC236}">
                <a16:creationId xmlns:a16="http://schemas.microsoft.com/office/drawing/2014/main" id="{3618273F-4C0D-0436-6D8A-85A2A6D43F78}"/>
              </a:ext>
            </a:extLst>
          </p:cNvPr>
          <p:cNvGraphicFramePr>
            <a:graphicFrameLocks noGrp="1"/>
          </p:cNvGraphicFramePr>
          <p:nvPr>
            <p:extLst>
              <p:ext uri="{D42A27DB-BD31-4B8C-83A1-F6EECF244321}">
                <p14:modId xmlns:p14="http://schemas.microsoft.com/office/powerpoint/2010/main" val="3548142194"/>
              </p:ext>
            </p:extLst>
          </p:nvPr>
        </p:nvGraphicFramePr>
        <p:xfrm>
          <a:off x="6777938" y="3828870"/>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56" name="直接箭头连接符 55">
            <a:extLst>
              <a:ext uri="{FF2B5EF4-FFF2-40B4-BE49-F238E27FC236}">
                <a16:creationId xmlns:a16="http://schemas.microsoft.com/office/drawing/2014/main" id="{ECCBF3BB-460C-7B8C-8C92-B4E0336F85AD}"/>
              </a:ext>
            </a:extLst>
          </p:cNvPr>
          <p:cNvCxnSpPr/>
          <p:nvPr/>
        </p:nvCxnSpPr>
        <p:spPr bwMode="auto">
          <a:xfrm flipV="1">
            <a:off x="6873614" y="363149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直接箭头连接符 58">
            <a:extLst>
              <a:ext uri="{FF2B5EF4-FFF2-40B4-BE49-F238E27FC236}">
                <a16:creationId xmlns:a16="http://schemas.microsoft.com/office/drawing/2014/main" id="{707B94E7-1442-B36C-7306-05C93A7D5A94}"/>
              </a:ext>
            </a:extLst>
          </p:cNvPr>
          <p:cNvCxnSpPr/>
          <p:nvPr/>
        </p:nvCxnSpPr>
        <p:spPr bwMode="auto">
          <a:xfrm flipV="1">
            <a:off x="7148289" y="363149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直接箭头连接符 59">
            <a:extLst>
              <a:ext uri="{FF2B5EF4-FFF2-40B4-BE49-F238E27FC236}">
                <a16:creationId xmlns:a16="http://schemas.microsoft.com/office/drawing/2014/main" id="{319E2382-E65D-5294-2240-E19898D9A491}"/>
              </a:ext>
            </a:extLst>
          </p:cNvPr>
          <p:cNvCxnSpPr/>
          <p:nvPr/>
        </p:nvCxnSpPr>
        <p:spPr bwMode="auto">
          <a:xfrm flipV="1">
            <a:off x="7439553" y="362710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直接箭头连接符 60">
            <a:extLst>
              <a:ext uri="{FF2B5EF4-FFF2-40B4-BE49-F238E27FC236}">
                <a16:creationId xmlns:a16="http://schemas.microsoft.com/office/drawing/2014/main" id="{62F2FA16-2005-3E22-97AF-BC957418C2F7}"/>
              </a:ext>
            </a:extLst>
          </p:cNvPr>
          <p:cNvCxnSpPr/>
          <p:nvPr/>
        </p:nvCxnSpPr>
        <p:spPr bwMode="auto">
          <a:xfrm flipV="1">
            <a:off x="7722447" y="362710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a:extLst>
              <a:ext uri="{FF2B5EF4-FFF2-40B4-BE49-F238E27FC236}">
                <a16:creationId xmlns:a16="http://schemas.microsoft.com/office/drawing/2014/main" id="{42F80210-127E-93EB-7FD4-E4A065816DB4}"/>
              </a:ext>
            </a:extLst>
          </p:cNvPr>
          <p:cNvCxnSpPr/>
          <p:nvPr/>
        </p:nvCxnSpPr>
        <p:spPr bwMode="auto">
          <a:xfrm flipV="1">
            <a:off x="7998894"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3" name="连接符: 肘形 62">
            <a:extLst>
              <a:ext uri="{FF2B5EF4-FFF2-40B4-BE49-F238E27FC236}">
                <a16:creationId xmlns:a16="http://schemas.microsoft.com/office/drawing/2014/main" id="{EA129967-DCE3-723A-6D03-21F7E78EF449}"/>
              </a:ext>
            </a:extLst>
          </p:cNvPr>
          <p:cNvCxnSpPr>
            <a:cxnSpLocks/>
            <a:stCxn id="54" idx="3"/>
            <a:endCxn id="55" idx="3"/>
          </p:cNvCxnSpPr>
          <p:nvPr/>
        </p:nvCxnSpPr>
        <p:spPr bwMode="auto">
          <a:xfrm flipH="1">
            <a:off x="8130908" y="2481220"/>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125" name="矩形: 圆角 124">
            <a:extLst>
              <a:ext uri="{FF2B5EF4-FFF2-40B4-BE49-F238E27FC236}">
                <a16:creationId xmlns:a16="http://schemas.microsoft.com/office/drawing/2014/main" id="{FFC78A5F-9647-3B12-0677-531749E12760}"/>
              </a:ext>
            </a:extLst>
          </p:cNvPr>
          <p:cNvSpPr/>
          <p:nvPr/>
        </p:nvSpPr>
        <p:spPr bwMode="auto">
          <a:xfrm>
            <a:off x="824242" y="901475"/>
            <a:ext cx="3323656" cy="519900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26" name="矩形: 圆角 125">
            <a:extLst>
              <a:ext uri="{FF2B5EF4-FFF2-40B4-BE49-F238E27FC236}">
                <a16:creationId xmlns:a16="http://schemas.microsoft.com/office/drawing/2014/main" id="{C6C58F65-CB41-664C-C3C6-8F45884078A5}"/>
              </a:ext>
            </a:extLst>
          </p:cNvPr>
          <p:cNvSpPr/>
          <p:nvPr/>
        </p:nvSpPr>
        <p:spPr bwMode="auto">
          <a:xfrm>
            <a:off x="824240" y="901475"/>
            <a:ext cx="3323655" cy="369332"/>
          </a:xfrm>
          <a:prstGeom prst="roundRect">
            <a:avLst>
              <a:gd name="adj" fmla="val 13131"/>
            </a:avLst>
          </a:prstGeom>
          <a:solidFill>
            <a:srgbClr val="EBF5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27" name="矩形 126">
            <a:extLst>
              <a:ext uri="{FF2B5EF4-FFF2-40B4-BE49-F238E27FC236}">
                <a16:creationId xmlns:a16="http://schemas.microsoft.com/office/drawing/2014/main" id="{0BDD28EE-5B98-9122-EF16-EF9D490CE027}"/>
              </a:ext>
            </a:extLst>
          </p:cNvPr>
          <p:cNvSpPr/>
          <p:nvPr/>
        </p:nvSpPr>
        <p:spPr>
          <a:xfrm>
            <a:off x="824242" y="901475"/>
            <a:ext cx="3323655" cy="369332"/>
          </a:xfrm>
          <a:prstGeom prst="rect">
            <a:avLst/>
          </a:prstGeom>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LLM</a:t>
            </a:r>
            <a:r>
              <a:rPr lang="zh-CN" altLang="en-US" sz="1800" dirty="0">
                <a:latin typeface="微软雅黑" panose="020B0503020204020204" pitchFamily="34" charset="-122"/>
                <a:ea typeface="微软雅黑" panose="020B0503020204020204" pitchFamily="34" charset="-122"/>
              </a:rPr>
              <a:t>：代码生成</a:t>
            </a:r>
            <a:endParaRPr lang="en-US" altLang="zh-CN" sz="1800" dirty="0">
              <a:latin typeface="微软雅黑" panose="020B0503020204020204" pitchFamily="34" charset="-122"/>
              <a:ea typeface="微软雅黑" panose="020B0503020204020204" pitchFamily="34" charset="-122"/>
            </a:endParaRPr>
          </a:p>
        </p:txBody>
      </p:sp>
      <p:sp>
        <p:nvSpPr>
          <p:cNvPr id="128" name="标注: 线形 127">
            <a:extLst>
              <a:ext uri="{FF2B5EF4-FFF2-40B4-BE49-F238E27FC236}">
                <a16:creationId xmlns:a16="http://schemas.microsoft.com/office/drawing/2014/main" id="{3D870867-63B5-B0DB-D8BD-95BC2C207DC9}"/>
              </a:ext>
            </a:extLst>
          </p:cNvPr>
          <p:cNvSpPr/>
          <p:nvPr/>
        </p:nvSpPr>
        <p:spPr bwMode="auto">
          <a:xfrm>
            <a:off x="2407667" y="1641709"/>
            <a:ext cx="1409281" cy="346244"/>
          </a:xfrm>
          <a:prstGeom prst="borderCallout1">
            <a:avLst>
              <a:gd name="adj1" fmla="val 113494"/>
              <a:gd name="adj2" fmla="val 50852"/>
              <a:gd name="adj3" fmla="val 161094"/>
              <a:gd name="adj4" fmla="val 5092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29" name="标注: 线形 128">
            <a:extLst>
              <a:ext uri="{FF2B5EF4-FFF2-40B4-BE49-F238E27FC236}">
                <a16:creationId xmlns:a16="http://schemas.microsoft.com/office/drawing/2014/main" id="{D9179AEC-3987-F37F-C412-447B58E34627}"/>
              </a:ext>
            </a:extLst>
          </p:cNvPr>
          <p:cNvSpPr/>
          <p:nvPr/>
        </p:nvSpPr>
        <p:spPr bwMode="auto">
          <a:xfrm rot="10800000">
            <a:off x="1039320" y="4883513"/>
            <a:ext cx="1437007" cy="916651"/>
          </a:xfrm>
          <a:prstGeom prst="borderCallout1">
            <a:avLst>
              <a:gd name="adj1" fmla="val 109827"/>
              <a:gd name="adj2" fmla="val 50852"/>
              <a:gd name="adj3" fmla="val 127400"/>
              <a:gd name="adj4" fmla="val 51379"/>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30" name="文本框 129">
            <a:extLst>
              <a:ext uri="{FF2B5EF4-FFF2-40B4-BE49-F238E27FC236}">
                <a16:creationId xmlns:a16="http://schemas.microsoft.com/office/drawing/2014/main" id="{6032312F-5B82-1D03-EBCF-82A1BF888C3A}"/>
              </a:ext>
            </a:extLst>
          </p:cNvPr>
          <p:cNvSpPr txBox="1"/>
          <p:nvPr/>
        </p:nvSpPr>
        <p:spPr>
          <a:xfrm>
            <a:off x="1100998" y="4930719"/>
            <a:ext cx="1292798"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用</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解决背包问题</a:t>
            </a:r>
            <a:endParaRPr lang="en-US" altLang="zh-CN" sz="1600" dirty="0">
              <a:latin typeface="微软雅黑" panose="020B0503020204020204" pitchFamily="34" charset="-122"/>
              <a:ea typeface="微软雅黑" panose="020B0503020204020204" pitchFamily="34" charset="-122"/>
            </a:endParaRPr>
          </a:p>
        </p:txBody>
      </p:sp>
      <p:graphicFrame>
        <p:nvGraphicFramePr>
          <p:cNvPr id="133" name="表格 132">
            <a:extLst>
              <a:ext uri="{FF2B5EF4-FFF2-40B4-BE49-F238E27FC236}">
                <a16:creationId xmlns:a16="http://schemas.microsoft.com/office/drawing/2014/main" id="{AB306A2D-43D6-21C6-39C1-037B048DE121}"/>
              </a:ext>
            </a:extLst>
          </p:cNvPr>
          <p:cNvGraphicFramePr>
            <a:graphicFrameLocks noGrp="1"/>
          </p:cNvGraphicFramePr>
          <p:nvPr>
            <p:extLst>
              <p:ext uri="{D42A27DB-BD31-4B8C-83A1-F6EECF244321}">
                <p14:modId xmlns:p14="http://schemas.microsoft.com/office/powerpoint/2010/main" val="1724306988"/>
              </p:ext>
            </p:extLst>
          </p:nvPr>
        </p:nvGraphicFramePr>
        <p:xfrm>
          <a:off x="1016448" y="2835187"/>
          <a:ext cx="2798910" cy="787518"/>
        </p:xfrm>
        <a:graphic>
          <a:graphicData uri="http://schemas.openxmlformats.org/drawingml/2006/table">
            <a:tbl>
              <a:tblPr>
                <a:tableStyleId>{5C22544A-7EE6-4342-B048-85BDC9FD1C3A}</a:tableStyleId>
              </a:tblPr>
              <a:tblGrid>
                <a:gridCol w="279891">
                  <a:extLst>
                    <a:ext uri="{9D8B030D-6E8A-4147-A177-3AD203B41FA5}">
                      <a16:colId xmlns:a16="http://schemas.microsoft.com/office/drawing/2014/main" val="2560572692"/>
                    </a:ext>
                  </a:extLst>
                </a:gridCol>
                <a:gridCol w="279891">
                  <a:extLst>
                    <a:ext uri="{9D8B030D-6E8A-4147-A177-3AD203B41FA5}">
                      <a16:colId xmlns:a16="http://schemas.microsoft.com/office/drawing/2014/main" val="1295580520"/>
                    </a:ext>
                  </a:extLst>
                </a:gridCol>
                <a:gridCol w="279891">
                  <a:extLst>
                    <a:ext uri="{9D8B030D-6E8A-4147-A177-3AD203B41FA5}">
                      <a16:colId xmlns:a16="http://schemas.microsoft.com/office/drawing/2014/main" val="808321734"/>
                    </a:ext>
                  </a:extLst>
                </a:gridCol>
                <a:gridCol w="279891">
                  <a:extLst>
                    <a:ext uri="{9D8B030D-6E8A-4147-A177-3AD203B41FA5}">
                      <a16:colId xmlns:a16="http://schemas.microsoft.com/office/drawing/2014/main" val="4008626966"/>
                    </a:ext>
                  </a:extLst>
                </a:gridCol>
                <a:gridCol w="279891">
                  <a:extLst>
                    <a:ext uri="{9D8B030D-6E8A-4147-A177-3AD203B41FA5}">
                      <a16:colId xmlns:a16="http://schemas.microsoft.com/office/drawing/2014/main" val="1208953098"/>
                    </a:ext>
                  </a:extLst>
                </a:gridCol>
                <a:gridCol w="279891">
                  <a:extLst>
                    <a:ext uri="{9D8B030D-6E8A-4147-A177-3AD203B41FA5}">
                      <a16:colId xmlns:a16="http://schemas.microsoft.com/office/drawing/2014/main" val="3937263849"/>
                    </a:ext>
                  </a:extLst>
                </a:gridCol>
                <a:gridCol w="279891">
                  <a:extLst>
                    <a:ext uri="{9D8B030D-6E8A-4147-A177-3AD203B41FA5}">
                      <a16:colId xmlns:a16="http://schemas.microsoft.com/office/drawing/2014/main" val="2163009825"/>
                    </a:ext>
                  </a:extLst>
                </a:gridCol>
                <a:gridCol w="279891">
                  <a:extLst>
                    <a:ext uri="{9D8B030D-6E8A-4147-A177-3AD203B41FA5}">
                      <a16:colId xmlns:a16="http://schemas.microsoft.com/office/drawing/2014/main" val="3242876843"/>
                    </a:ext>
                  </a:extLst>
                </a:gridCol>
                <a:gridCol w="279891">
                  <a:extLst>
                    <a:ext uri="{9D8B030D-6E8A-4147-A177-3AD203B41FA5}">
                      <a16:colId xmlns:a16="http://schemas.microsoft.com/office/drawing/2014/main" val="2935275649"/>
                    </a:ext>
                  </a:extLst>
                </a:gridCol>
                <a:gridCol w="279891">
                  <a:extLst>
                    <a:ext uri="{9D8B030D-6E8A-4147-A177-3AD203B41FA5}">
                      <a16:colId xmlns:a16="http://schemas.microsoft.com/office/drawing/2014/main" val="1940980490"/>
                    </a:ext>
                  </a:extLst>
                </a:gridCol>
              </a:tblGrid>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2596635217"/>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extLst>
                  <a:ext uri="{0D108BD9-81ED-4DB2-BD59-A6C34878D82A}">
                    <a16:rowId xmlns:a16="http://schemas.microsoft.com/office/drawing/2014/main" val="395478766"/>
                  </a:ext>
                </a:extLst>
              </a:tr>
              <a:tr h="262506">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a:p>
                  </a:txBody>
                  <a:tcPr>
                    <a:solidFill>
                      <a:schemeClr val="accent5">
                        <a:lumMod val="60000"/>
                        <a:lumOff val="40000"/>
                      </a:schemeClr>
                    </a:solidFill>
                  </a:tcPr>
                </a:tc>
                <a:tc>
                  <a:txBody>
                    <a:bodyPr/>
                    <a:lstStyle/>
                    <a:p>
                      <a:endParaRPr lang="zh-CN" altLang="en-US" sz="800" dirty="0"/>
                    </a:p>
                  </a:txBody>
                  <a:tcPr>
                    <a:solidFill>
                      <a:schemeClr val="accent5">
                        <a:lumMod val="60000"/>
                        <a:lumOff val="40000"/>
                      </a:schemeClr>
                    </a:solidFill>
                  </a:tcPr>
                </a:tc>
                <a:extLst>
                  <a:ext uri="{0D108BD9-81ED-4DB2-BD59-A6C34878D82A}">
                    <a16:rowId xmlns:a16="http://schemas.microsoft.com/office/drawing/2014/main" val="3249564840"/>
                  </a:ext>
                </a:extLst>
              </a:tr>
            </a:tbl>
          </a:graphicData>
        </a:graphic>
      </p:graphicFrame>
      <p:sp>
        <p:nvSpPr>
          <p:cNvPr id="134" name="文本框 133">
            <a:extLst>
              <a:ext uri="{FF2B5EF4-FFF2-40B4-BE49-F238E27FC236}">
                <a16:creationId xmlns:a16="http://schemas.microsoft.com/office/drawing/2014/main" id="{067B3BCF-7B7A-A5C3-1FBA-DA47569769D0}"/>
              </a:ext>
            </a:extLst>
          </p:cNvPr>
          <p:cNvSpPr txBox="1"/>
          <p:nvPr/>
        </p:nvSpPr>
        <p:spPr>
          <a:xfrm>
            <a:off x="1863665" y="3044280"/>
            <a:ext cx="1258583" cy="369332"/>
          </a:xfrm>
          <a:prstGeom prst="rect">
            <a:avLst/>
          </a:prstGeom>
          <a:noFill/>
        </p:spPr>
        <p:txBody>
          <a:bodyPr wrap="square" rtlCol="0">
            <a:spAutoFit/>
          </a:bodyPr>
          <a:lstStyle/>
          <a:p>
            <a:r>
              <a:rPr lang="en-GB" altLang="zh-CN" sz="1800" dirty="0">
                <a:latin typeface="微软雅黑" panose="020B0503020204020204" pitchFamily="34" charset="-122"/>
                <a:ea typeface="微软雅黑" panose="020B0503020204020204" pitchFamily="34" charset="-122"/>
              </a:rPr>
              <a:t>D</a:t>
            </a:r>
            <a:r>
              <a:rPr lang="en-US" altLang="zh-CN" sz="1800" dirty="0" err="1">
                <a:latin typeface="微软雅黑" panose="020B0503020204020204" pitchFamily="34" charset="-122"/>
                <a:ea typeface="微软雅黑" panose="020B0503020204020204" pitchFamily="34" charset="-122"/>
              </a:rPr>
              <a:t>ecoder</a:t>
            </a:r>
            <a:endParaRPr lang="en-GB" altLang="zh-CN" sz="1800" dirty="0">
              <a:latin typeface="微软雅黑" panose="020B0503020204020204" pitchFamily="34" charset="-122"/>
              <a:ea typeface="微软雅黑" panose="020B0503020204020204" pitchFamily="34" charset="-122"/>
            </a:endParaRPr>
          </a:p>
        </p:txBody>
      </p:sp>
      <p:graphicFrame>
        <p:nvGraphicFramePr>
          <p:cNvPr id="135" name="表格 134">
            <a:extLst>
              <a:ext uri="{FF2B5EF4-FFF2-40B4-BE49-F238E27FC236}">
                <a16:creationId xmlns:a16="http://schemas.microsoft.com/office/drawing/2014/main" id="{A1968E60-F34B-EA8F-39FE-762FD8CF7498}"/>
              </a:ext>
            </a:extLst>
          </p:cNvPr>
          <p:cNvGraphicFramePr>
            <a:graphicFrameLocks noGrp="1"/>
          </p:cNvGraphicFramePr>
          <p:nvPr>
            <p:extLst>
              <p:ext uri="{D42A27DB-BD31-4B8C-83A1-F6EECF244321}">
                <p14:modId xmlns:p14="http://schemas.microsoft.com/office/powerpoint/2010/main" val="3832638849"/>
              </p:ext>
            </p:extLst>
          </p:nvPr>
        </p:nvGraphicFramePr>
        <p:xfrm>
          <a:off x="1016511" y="3831798"/>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sp>
        <p:nvSpPr>
          <p:cNvPr id="136" name="文本框 135">
            <a:extLst>
              <a:ext uri="{FF2B5EF4-FFF2-40B4-BE49-F238E27FC236}">
                <a16:creationId xmlns:a16="http://schemas.microsoft.com/office/drawing/2014/main" id="{3E6FD89E-4AED-353D-7669-331BE6B39910}"/>
              </a:ext>
            </a:extLst>
          </p:cNvPr>
          <p:cNvSpPr txBox="1"/>
          <p:nvPr/>
        </p:nvSpPr>
        <p:spPr>
          <a:xfrm>
            <a:off x="1235869" y="1985623"/>
            <a:ext cx="1258583" cy="369332"/>
          </a:xfrm>
          <a:prstGeom prst="rect">
            <a:avLst/>
          </a:prstGeom>
          <a:noFill/>
        </p:spPr>
        <p:txBody>
          <a:bodyPr wrap="square" rtlCol="0">
            <a:spAutoFit/>
          </a:bodyPr>
          <a:lstStyle/>
          <a:p>
            <a:r>
              <a:rPr lang="en-US" altLang="zh-CN" sz="1800" dirty="0">
                <a:solidFill>
                  <a:srgbClr val="B3DBFF"/>
                </a:solidFill>
                <a:latin typeface="微软雅黑" panose="020B0503020204020204" pitchFamily="34" charset="-122"/>
                <a:ea typeface="微软雅黑" panose="020B0503020204020204" pitchFamily="34" charset="-122"/>
              </a:rPr>
              <a:t>Prompt</a:t>
            </a:r>
          </a:p>
        </p:txBody>
      </p:sp>
      <p:sp>
        <p:nvSpPr>
          <p:cNvPr id="137" name="文本框 136">
            <a:extLst>
              <a:ext uri="{FF2B5EF4-FFF2-40B4-BE49-F238E27FC236}">
                <a16:creationId xmlns:a16="http://schemas.microsoft.com/office/drawing/2014/main" id="{F2B549C5-16A3-F109-9388-4FAA88FFF1C1}"/>
              </a:ext>
            </a:extLst>
          </p:cNvPr>
          <p:cNvSpPr txBox="1"/>
          <p:nvPr/>
        </p:nvSpPr>
        <p:spPr>
          <a:xfrm>
            <a:off x="2617375" y="1997641"/>
            <a:ext cx="1258583" cy="369332"/>
          </a:xfrm>
          <a:prstGeom prst="rect">
            <a:avLst/>
          </a:prstGeom>
          <a:noFill/>
        </p:spPr>
        <p:txBody>
          <a:bodyPr wrap="square" rtlCol="0">
            <a:spAutoFit/>
          </a:bodyPr>
          <a:lstStyle/>
          <a:p>
            <a:r>
              <a:rPr lang="en-US" altLang="zh-CN" sz="1800" dirty="0">
                <a:solidFill>
                  <a:srgbClr val="F1C6EE"/>
                </a:solidFill>
                <a:latin typeface="微软雅黑" panose="020B0503020204020204" pitchFamily="34" charset="-122"/>
                <a:ea typeface="微软雅黑" panose="020B0503020204020204" pitchFamily="34" charset="-122"/>
              </a:rPr>
              <a:t>Answer</a:t>
            </a:r>
          </a:p>
        </p:txBody>
      </p:sp>
      <p:cxnSp>
        <p:nvCxnSpPr>
          <p:cNvPr id="138" name="直接箭头连接符 137">
            <a:extLst>
              <a:ext uri="{FF2B5EF4-FFF2-40B4-BE49-F238E27FC236}">
                <a16:creationId xmlns:a16="http://schemas.microsoft.com/office/drawing/2014/main" id="{810AA1FF-2BF7-8B4F-32FA-8DA0902C86A6}"/>
              </a:ext>
            </a:extLst>
          </p:cNvPr>
          <p:cNvCxnSpPr/>
          <p:nvPr/>
        </p:nvCxnSpPr>
        <p:spPr bwMode="auto">
          <a:xfrm flipV="1">
            <a:off x="1165857"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9" name="直接箭头连接符 138">
            <a:extLst>
              <a:ext uri="{FF2B5EF4-FFF2-40B4-BE49-F238E27FC236}">
                <a16:creationId xmlns:a16="http://schemas.microsoft.com/office/drawing/2014/main" id="{0F37F2A1-9310-42EF-4E6E-C496606CA162}"/>
              </a:ext>
            </a:extLst>
          </p:cNvPr>
          <p:cNvCxnSpPr/>
          <p:nvPr/>
        </p:nvCxnSpPr>
        <p:spPr bwMode="auto">
          <a:xfrm flipV="1">
            <a:off x="1440532"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0" name="直接箭头连接符 139">
            <a:extLst>
              <a:ext uri="{FF2B5EF4-FFF2-40B4-BE49-F238E27FC236}">
                <a16:creationId xmlns:a16="http://schemas.microsoft.com/office/drawing/2014/main" id="{EEF77843-14CD-7A09-5640-E6C390B5AA6D}"/>
              </a:ext>
            </a:extLst>
          </p:cNvPr>
          <p:cNvCxnSpPr/>
          <p:nvPr/>
        </p:nvCxnSpPr>
        <p:spPr bwMode="auto">
          <a:xfrm flipV="1">
            <a:off x="1731796" y="361830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1" name="直接箭头连接符 140">
            <a:extLst>
              <a:ext uri="{FF2B5EF4-FFF2-40B4-BE49-F238E27FC236}">
                <a16:creationId xmlns:a16="http://schemas.microsoft.com/office/drawing/2014/main" id="{0A510876-FE85-4E53-8215-970503BE1E89}"/>
              </a:ext>
            </a:extLst>
          </p:cNvPr>
          <p:cNvCxnSpPr/>
          <p:nvPr/>
        </p:nvCxnSpPr>
        <p:spPr bwMode="auto">
          <a:xfrm flipV="1">
            <a:off x="2014690" y="361830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2" name="直接箭头连接符 141">
            <a:extLst>
              <a:ext uri="{FF2B5EF4-FFF2-40B4-BE49-F238E27FC236}">
                <a16:creationId xmlns:a16="http://schemas.microsoft.com/office/drawing/2014/main" id="{6898FB83-19F5-5B63-F493-9A5CBA71972E}"/>
              </a:ext>
            </a:extLst>
          </p:cNvPr>
          <p:cNvCxnSpPr/>
          <p:nvPr/>
        </p:nvCxnSpPr>
        <p:spPr bwMode="auto">
          <a:xfrm flipV="1">
            <a:off x="2291137" y="361391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3" name="直接箭头连接符 142">
            <a:extLst>
              <a:ext uri="{FF2B5EF4-FFF2-40B4-BE49-F238E27FC236}">
                <a16:creationId xmlns:a16="http://schemas.microsoft.com/office/drawing/2014/main" id="{4D31C434-8FA0-CE1C-B691-5A38A1CC89DD}"/>
              </a:ext>
            </a:extLst>
          </p:cNvPr>
          <p:cNvCxnSpPr/>
          <p:nvPr/>
        </p:nvCxnSpPr>
        <p:spPr bwMode="auto">
          <a:xfrm flipV="1">
            <a:off x="2546318" y="263488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直接箭头连接符 143">
            <a:extLst>
              <a:ext uri="{FF2B5EF4-FFF2-40B4-BE49-F238E27FC236}">
                <a16:creationId xmlns:a16="http://schemas.microsoft.com/office/drawing/2014/main" id="{61A09B73-97C5-CC63-CDAA-841909591E73}"/>
              </a:ext>
            </a:extLst>
          </p:cNvPr>
          <p:cNvCxnSpPr/>
          <p:nvPr/>
        </p:nvCxnSpPr>
        <p:spPr bwMode="auto">
          <a:xfrm flipV="1">
            <a:off x="2820993" y="2634886"/>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直接箭头连接符 144">
            <a:extLst>
              <a:ext uri="{FF2B5EF4-FFF2-40B4-BE49-F238E27FC236}">
                <a16:creationId xmlns:a16="http://schemas.microsoft.com/office/drawing/2014/main" id="{D81AC101-23B0-B776-D77F-7836CD5BFEBC}"/>
              </a:ext>
            </a:extLst>
          </p:cNvPr>
          <p:cNvCxnSpPr/>
          <p:nvPr/>
        </p:nvCxnSpPr>
        <p:spPr bwMode="auto">
          <a:xfrm flipV="1">
            <a:off x="3112257" y="263049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6" name="直接箭头连接符 145">
            <a:extLst>
              <a:ext uri="{FF2B5EF4-FFF2-40B4-BE49-F238E27FC236}">
                <a16:creationId xmlns:a16="http://schemas.microsoft.com/office/drawing/2014/main" id="{FC3F98CC-1200-A30C-CA77-D327AC230999}"/>
              </a:ext>
            </a:extLst>
          </p:cNvPr>
          <p:cNvCxnSpPr/>
          <p:nvPr/>
        </p:nvCxnSpPr>
        <p:spPr bwMode="auto">
          <a:xfrm flipV="1">
            <a:off x="3395151" y="2630490"/>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7" name="直接箭头连接符 146">
            <a:extLst>
              <a:ext uri="{FF2B5EF4-FFF2-40B4-BE49-F238E27FC236}">
                <a16:creationId xmlns:a16="http://schemas.microsoft.com/office/drawing/2014/main" id="{51297E32-9B7F-9967-8C9F-364FBC5E8D72}"/>
              </a:ext>
            </a:extLst>
          </p:cNvPr>
          <p:cNvCxnSpPr/>
          <p:nvPr/>
        </p:nvCxnSpPr>
        <p:spPr bwMode="auto">
          <a:xfrm flipV="1">
            <a:off x="3671598" y="2626094"/>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8" name="矩形 147">
            <a:extLst>
              <a:ext uri="{FF2B5EF4-FFF2-40B4-BE49-F238E27FC236}">
                <a16:creationId xmlns:a16="http://schemas.microsoft.com/office/drawing/2014/main" id="{2D4E2B36-89E9-7574-D81D-84BC143271A4}"/>
              </a:ext>
            </a:extLst>
          </p:cNvPr>
          <p:cNvSpPr/>
          <p:nvPr/>
        </p:nvSpPr>
        <p:spPr bwMode="auto">
          <a:xfrm>
            <a:off x="1016449" y="3823006"/>
            <a:ext cx="1430632" cy="7043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49" name="文本框 148">
            <a:extLst>
              <a:ext uri="{FF2B5EF4-FFF2-40B4-BE49-F238E27FC236}">
                <a16:creationId xmlns:a16="http://schemas.microsoft.com/office/drawing/2014/main" id="{88CD80F0-AA3B-E6B5-8461-1A58FB70878B}"/>
              </a:ext>
            </a:extLst>
          </p:cNvPr>
          <p:cNvSpPr txBox="1"/>
          <p:nvPr/>
        </p:nvSpPr>
        <p:spPr>
          <a:xfrm>
            <a:off x="977972" y="4111728"/>
            <a:ext cx="1469109"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instruct</a:t>
            </a:r>
          </a:p>
        </p:txBody>
      </p:sp>
      <p:graphicFrame>
        <p:nvGraphicFramePr>
          <p:cNvPr id="150" name="表格 149">
            <a:extLst>
              <a:ext uri="{FF2B5EF4-FFF2-40B4-BE49-F238E27FC236}">
                <a16:creationId xmlns:a16="http://schemas.microsoft.com/office/drawing/2014/main" id="{E4E1C917-C053-4F98-200B-FC79E7086D9E}"/>
              </a:ext>
            </a:extLst>
          </p:cNvPr>
          <p:cNvGraphicFramePr>
            <a:graphicFrameLocks noGrp="1"/>
          </p:cNvGraphicFramePr>
          <p:nvPr>
            <p:extLst>
              <p:ext uri="{D42A27DB-BD31-4B8C-83A1-F6EECF244321}">
                <p14:modId xmlns:p14="http://schemas.microsoft.com/office/powerpoint/2010/main" val="71926631"/>
              </p:ext>
            </p:extLst>
          </p:nvPr>
        </p:nvGraphicFramePr>
        <p:xfrm>
          <a:off x="1019541" y="2351565"/>
          <a:ext cx="1392945" cy="275534"/>
        </p:xfrm>
        <a:graphic>
          <a:graphicData uri="http://schemas.openxmlformats.org/drawingml/2006/table">
            <a:tbl>
              <a:tblPr>
                <a:tableStyleId>{5C22544A-7EE6-4342-B048-85BDC9FD1C3A}</a:tableStyleId>
              </a:tblPr>
              <a:tblGrid>
                <a:gridCol w="278589">
                  <a:extLst>
                    <a:ext uri="{9D8B030D-6E8A-4147-A177-3AD203B41FA5}">
                      <a16:colId xmlns:a16="http://schemas.microsoft.com/office/drawing/2014/main" val="216297586"/>
                    </a:ext>
                  </a:extLst>
                </a:gridCol>
                <a:gridCol w="278589">
                  <a:extLst>
                    <a:ext uri="{9D8B030D-6E8A-4147-A177-3AD203B41FA5}">
                      <a16:colId xmlns:a16="http://schemas.microsoft.com/office/drawing/2014/main" val="2616236099"/>
                    </a:ext>
                  </a:extLst>
                </a:gridCol>
                <a:gridCol w="278589">
                  <a:extLst>
                    <a:ext uri="{9D8B030D-6E8A-4147-A177-3AD203B41FA5}">
                      <a16:colId xmlns:a16="http://schemas.microsoft.com/office/drawing/2014/main" val="315332451"/>
                    </a:ext>
                  </a:extLst>
                </a:gridCol>
                <a:gridCol w="278589">
                  <a:extLst>
                    <a:ext uri="{9D8B030D-6E8A-4147-A177-3AD203B41FA5}">
                      <a16:colId xmlns:a16="http://schemas.microsoft.com/office/drawing/2014/main" val="2439195544"/>
                    </a:ext>
                  </a:extLst>
                </a:gridCol>
                <a:gridCol w="278589">
                  <a:extLst>
                    <a:ext uri="{9D8B030D-6E8A-4147-A177-3AD203B41FA5}">
                      <a16:colId xmlns:a16="http://schemas.microsoft.com/office/drawing/2014/main" val="3941493293"/>
                    </a:ext>
                  </a:extLst>
                </a:gridCol>
              </a:tblGrid>
              <a:tr h="275534">
                <a:tc>
                  <a:txBody>
                    <a:bodyPr/>
                    <a:lstStyle/>
                    <a:p>
                      <a:endParaRPr lang="zh-CN" altLang="en-US" sz="80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tc>
                  <a:txBody>
                    <a:bodyPr/>
                    <a:lstStyle/>
                    <a:p>
                      <a:endParaRPr lang="zh-CN" altLang="en-US" sz="800" dirty="0"/>
                    </a:p>
                  </a:txBody>
                  <a:tcPr>
                    <a:solidFill>
                      <a:srgbClr val="B3DBFF"/>
                    </a:solidFill>
                  </a:tcPr>
                </a:tc>
                <a:extLst>
                  <a:ext uri="{0D108BD9-81ED-4DB2-BD59-A6C34878D82A}">
                    <a16:rowId xmlns:a16="http://schemas.microsoft.com/office/drawing/2014/main" val="1319761320"/>
                  </a:ext>
                </a:extLst>
              </a:tr>
            </a:tbl>
          </a:graphicData>
        </a:graphic>
      </p:graphicFrame>
      <p:cxnSp>
        <p:nvCxnSpPr>
          <p:cNvPr id="151" name="直接箭头连接符 150">
            <a:extLst>
              <a:ext uri="{FF2B5EF4-FFF2-40B4-BE49-F238E27FC236}">
                <a16:creationId xmlns:a16="http://schemas.microsoft.com/office/drawing/2014/main" id="{900060C8-B9CF-11DC-46CD-977C8AD9F824}"/>
              </a:ext>
            </a:extLst>
          </p:cNvPr>
          <p:cNvCxnSpPr/>
          <p:nvPr/>
        </p:nvCxnSpPr>
        <p:spPr bwMode="auto">
          <a:xfrm flipV="1">
            <a:off x="1165857" y="263488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2" name="直接箭头连接符 151">
            <a:extLst>
              <a:ext uri="{FF2B5EF4-FFF2-40B4-BE49-F238E27FC236}">
                <a16:creationId xmlns:a16="http://schemas.microsoft.com/office/drawing/2014/main" id="{F557E4B5-CEB2-205A-ED71-AA9F6E17AA4D}"/>
              </a:ext>
            </a:extLst>
          </p:cNvPr>
          <p:cNvCxnSpPr/>
          <p:nvPr/>
        </p:nvCxnSpPr>
        <p:spPr bwMode="auto">
          <a:xfrm flipV="1">
            <a:off x="1440532" y="263488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3" name="直接箭头连接符 152">
            <a:extLst>
              <a:ext uri="{FF2B5EF4-FFF2-40B4-BE49-F238E27FC236}">
                <a16:creationId xmlns:a16="http://schemas.microsoft.com/office/drawing/2014/main" id="{B654EA81-86FC-7A97-23DD-DA61098483CB}"/>
              </a:ext>
            </a:extLst>
          </p:cNvPr>
          <p:cNvCxnSpPr/>
          <p:nvPr/>
        </p:nvCxnSpPr>
        <p:spPr bwMode="auto">
          <a:xfrm flipV="1">
            <a:off x="1731796" y="263048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4" name="直接箭头连接符 153">
            <a:extLst>
              <a:ext uri="{FF2B5EF4-FFF2-40B4-BE49-F238E27FC236}">
                <a16:creationId xmlns:a16="http://schemas.microsoft.com/office/drawing/2014/main" id="{21617A3C-F6A0-9C4A-B08A-0B759EBC5286}"/>
              </a:ext>
            </a:extLst>
          </p:cNvPr>
          <p:cNvCxnSpPr/>
          <p:nvPr/>
        </p:nvCxnSpPr>
        <p:spPr bwMode="auto">
          <a:xfrm flipV="1">
            <a:off x="2014690" y="2630489"/>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5" name="直接箭头连接符 154">
            <a:extLst>
              <a:ext uri="{FF2B5EF4-FFF2-40B4-BE49-F238E27FC236}">
                <a16:creationId xmlns:a16="http://schemas.microsoft.com/office/drawing/2014/main" id="{5CBC7668-1E21-A3E0-590F-90B5E70DBB72}"/>
              </a:ext>
            </a:extLst>
          </p:cNvPr>
          <p:cNvCxnSpPr/>
          <p:nvPr/>
        </p:nvCxnSpPr>
        <p:spPr bwMode="auto">
          <a:xfrm flipV="1">
            <a:off x="2291137" y="2626093"/>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56" name="表格 155">
            <a:extLst>
              <a:ext uri="{FF2B5EF4-FFF2-40B4-BE49-F238E27FC236}">
                <a16:creationId xmlns:a16="http://schemas.microsoft.com/office/drawing/2014/main" id="{046BBD55-35FC-B593-287C-0FA65DFA1044}"/>
              </a:ext>
            </a:extLst>
          </p:cNvPr>
          <p:cNvGraphicFramePr>
            <a:graphicFrameLocks noGrp="1"/>
          </p:cNvGraphicFramePr>
          <p:nvPr>
            <p:extLst>
              <p:ext uri="{D42A27DB-BD31-4B8C-83A1-F6EECF244321}">
                <p14:modId xmlns:p14="http://schemas.microsoft.com/office/powerpoint/2010/main" val="3426171176"/>
              </p:ext>
            </p:extLst>
          </p:nvPr>
        </p:nvGraphicFramePr>
        <p:xfrm>
          <a:off x="2415302" y="2349885"/>
          <a:ext cx="1430570" cy="275534"/>
        </p:xfrm>
        <a:graphic>
          <a:graphicData uri="http://schemas.openxmlformats.org/drawingml/2006/table">
            <a:tbl>
              <a:tblPr>
                <a:tableStyleId>{5C22544A-7EE6-4342-B048-85BDC9FD1C3A}</a:tableStyleId>
              </a:tblPr>
              <a:tblGrid>
                <a:gridCol w="286114">
                  <a:extLst>
                    <a:ext uri="{9D8B030D-6E8A-4147-A177-3AD203B41FA5}">
                      <a16:colId xmlns:a16="http://schemas.microsoft.com/office/drawing/2014/main" val="216297586"/>
                    </a:ext>
                  </a:extLst>
                </a:gridCol>
                <a:gridCol w="286114">
                  <a:extLst>
                    <a:ext uri="{9D8B030D-6E8A-4147-A177-3AD203B41FA5}">
                      <a16:colId xmlns:a16="http://schemas.microsoft.com/office/drawing/2014/main" val="2616236099"/>
                    </a:ext>
                  </a:extLst>
                </a:gridCol>
                <a:gridCol w="286114">
                  <a:extLst>
                    <a:ext uri="{9D8B030D-6E8A-4147-A177-3AD203B41FA5}">
                      <a16:colId xmlns:a16="http://schemas.microsoft.com/office/drawing/2014/main" val="315332451"/>
                    </a:ext>
                  </a:extLst>
                </a:gridCol>
                <a:gridCol w="286114">
                  <a:extLst>
                    <a:ext uri="{9D8B030D-6E8A-4147-A177-3AD203B41FA5}">
                      <a16:colId xmlns:a16="http://schemas.microsoft.com/office/drawing/2014/main" val="2439195544"/>
                    </a:ext>
                  </a:extLst>
                </a:gridCol>
                <a:gridCol w="28611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sp>
        <p:nvSpPr>
          <p:cNvPr id="157" name="矩形 156">
            <a:extLst>
              <a:ext uri="{FF2B5EF4-FFF2-40B4-BE49-F238E27FC236}">
                <a16:creationId xmlns:a16="http://schemas.microsoft.com/office/drawing/2014/main" id="{2CC4E5F8-437C-DCDC-D3D0-A0186E5B9C15}"/>
              </a:ext>
            </a:extLst>
          </p:cNvPr>
          <p:cNvSpPr/>
          <p:nvPr/>
        </p:nvSpPr>
        <p:spPr bwMode="auto">
          <a:xfrm>
            <a:off x="2390036" y="2336346"/>
            <a:ext cx="1444441" cy="28974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58" name="表格 157">
            <a:extLst>
              <a:ext uri="{FF2B5EF4-FFF2-40B4-BE49-F238E27FC236}">
                <a16:creationId xmlns:a16="http://schemas.microsoft.com/office/drawing/2014/main" id="{0B85E62D-71B9-7F53-1F5C-AD1C1328A700}"/>
              </a:ext>
            </a:extLst>
          </p:cNvPr>
          <p:cNvGraphicFramePr>
            <a:graphicFrameLocks noGrp="1"/>
          </p:cNvGraphicFramePr>
          <p:nvPr>
            <p:extLst>
              <p:ext uri="{D42A27DB-BD31-4B8C-83A1-F6EECF244321}">
                <p14:modId xmlns:p14="http://schemas.microsoft.com/office/powerpoint/2010/main" val="2824773186"/>
              </p:ext>
            </p:extLst>
          </p:nvPr>
        </p:nvGraphicFramePr>
        <p:xfrm>
          <a:off x="2467636" y="3828870"/>
          <a:ext cx="1352970" cy="275534"/>
        </p:xfrm>
        <a:graphic>
          <a:graphicData uri="http://schemas.openxmlformats.org/drawingml/2006/table">
            <a:tbl>
              <a:tblPr>
                <a:tableStyleId>{5C22544A-7EE6-4342-B048-85BDC9FD1C3A}</a:tableStyleId>
              </a:tblPr>
              <a:tblGrid>
                <a:gridCol w="270594">
                  <a:extLst>
                    <a:ext uri="{9D8B030D-6E8A-4147-A177-3AD203B41FA5}">
                      <a16:colId xmlns:a16="http://schemas.microsoft.com/office/drawing/2014/main" val="216297586"/>
                    </a:ext>
                  </a:extLst>
                </a:gridCol>
                <a:gridCol w="270594">
                  <a:extLst>
                    <a:ext uri="{9D8B030D-6E8A-4147-A177-3AD203B41FA5}">
                      <a16:colId xmlns:a16="http://schemas.microsoft.com/office/drawing/2014/main" val="2616236099"/>
                    </a:ext>
                  </a:extLst>
                </a:gridCol>
                <a:gridCol w="270594">
                  <a:extLst>
                    <a:ext uri="{9D8B030D-6E8A-4147-A177-3AD203B41FA5}">
                      <a16:colId xmlns:a16="http://schemas.microsoft.com/office/drawing/2014/main" val="315332451"/>
                    </a:ext>
                  </a:extLst>
                </a:gridCol>
                <a:gridCol w="270594">
                  <a:extLst>
                    <a:ext uri="{9D8B030D-6E8A-4147-A177-3AD203B41FA5}">
                      <a16:colId xmlns:a16="http://schemas.microsoft.com/office/drawing/2014/main" val="2439195544"/>
                    </a:ext>
                  </a:extLst>
                </a:gridCol>
                <a:gridCol w="270594">
                  <a:extLst>
                    <a:ext uri="{9D8B030D-6E8A-4147-A177-3AD203B41FA5}">
                      <a16:colId xmlns:a16="http://schemas.microsoft.com/office/drawing/2014/main" val="3941493293"/>
                    </a:ext>
                  </a:extLst>
                </a:gridCol>
              </a:tblGrid>
              <a:tr h="275534">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a:p>
                  </a:txBody>
                  <a:tcPr>
                    <a:solidFill>
                      <a:srgbClr val="F1C6EE"/>
                    </a:solidFill>
                  </a:tcPr>
                </a:tc>
                <a:tc>
                  <a:txBody>
                    <a:bodyPr/>
                    <a:lstStyle/>
                    <a:p>
                      <a:endParaRPr lang="zh-CN" altLang="en-US" sz="800" dirty="0"/>
                    </a:p>
                  </a:txBody>
                  <a:tcPr>
                    <a:solidFill>
                      <a:srgbClr val="F1C6EE"/>
                    </a:solidFill>
                  </a:tcPr>
                </a:tc>
                <a:tc>
                  <a:txBody>
                    <a:bodyPr/>
                    <a:lstStyle/>
                    <a:p>
                      <a:endParaRPr lang="zh-CN" altLang="en-US" sz="800" dirty="0"/>
                    </a:p>
                  </a:txBody>
                  <a:tcPr>
                    <a:solidFill>
                      <a:srgbClr val="F1C6EE"/>
                    </a:solidFill>
                  </a:tcPr>
                </a:tc>
                <a:extLst>
                  <a:ext uri="{0D108BD9-81ED-4DB2-BD59-A6C34878D82A}">
                    <a16:rowId xmlns:a16="http://schemas.microsoft.com/office/drawing/2014/main" val="1319761320"/>
                  </a:ext>
                </a:extLst>
              </a:tr>
            </a:tbl>
          </a:graphicData>
        </a:graphic>
      </p:graphicFrame>
      <p:cxnSp>
        <p:nvCxnSpPr>
          <p:cNvPr id="159" name="直接箭头连接符 158">
            <a:extLst>
              <a:ext uri="{FF2B5EF4-FFF2-40B4-BE49-F238E27FC236}">
                <a16:creationId xmlns:a16="http://schemas.microsoft.com/office/drawing/2014/main" id="{EDAB9C19-4C71-1C2D-E411-D2AAC695B52C}"/>
              </a:ext>
            </a:extLst>
          </p:cNvPr>
          <p:cNvCxnSpPr/>
          <p:nvPr/>
        </p:nvCxnSpPr>
        <p:spPr bwMode="auto">
          <a:xfrm flipV="1">
            <a:off x="2563312" y="363149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直接箭头连接符 159">
            <a:extLst>
              <a:ext uri="{FF2B5EF4-FFF2-40B4-BE49-F238E27FC236}">
                <a16:creationId xmlns:a16="http://schemas.microsoft.com/office/drawing/2014/main" id="{98C5B530-7729-A129-4E55-ECAF736FFDA4}"/>
              </a:ext>
            </a:extLst>
          </p:cNvPr>
          <p:cNvCxnSpPr/>
          <p:nvPr/>
        </p:nvCxnSpPr>
        <p:spPr bwMode="auto">
          <a:xfrm flipV="1">
            <a:off x="2837987" y="3631497"/>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1" name="直接箭头连接符 160">
            <a:extLst>
              <a:ext uri="{FF2B5EF4-FFF2-40B4-BE49-F238E27FC236}">
                <a16:creationId xmlns:a16="http://schemas.microsoft.com/office/drawing/2014/main" id="{69506FFE-6C04-F56A-36D1-EF208D48E99A}"/>
              </a:ext>
            </a:extLst>
          </p:cNvPr>
          <p:cNvCxnSpPr/>
          <p:nvPr/>
        </p:nvCxnSpPr>
        <p:spPr bwMode="auto">
          <a:xfrm flipV="1">
            <a:off x="3129251" y="362710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2" name="直接箭头连接符 161">
            <a:extLst>
              <a:ext uri="{FF2B5EF4-FFF2-40B4-BE49-F238E27FC236}">
                <a16:creationId xmlns:a16="http://schemas.microsoft.com/office/drawing/2014/main" id="{3D5F62C2-6B06-862D-8063-41D455B81D18}"/>
              </a:ext>
            </a:extLst>
          </p:cNvPr>
          <p:cNvCxnSpPr/>
          <p:nvPr/>
        </p:nvCxnSpPr>
        <p:spPr bwMode="auto">
          <a:xfrm flipV="1">
            <a:off x="3412145" y="3627101"/>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3" name="直接箭头连接符 162">
            <a:extLst>
              <a:ext uri="{FF2B5EF4-FFF2-40B4-BE49-F238E27FC236}">
                <a16:creationId xmlns:a16="http://schemas.microsoft.com/office/drawing/2014/main" id="{7E31AD22-6F80-2958-7F62-DCBB560E2324}"/>
              </a:ext>
            </a:extLst>
          </p:cNvPr>
          <p:cNvCxnSpPr/>
          <p:nvPr/>
        </p:nvCxnSpPr>
        <p:spPr bwMode="auto">
          <a:xfrm flipV="1">
            <a:off x="3688592" y="3622705"/>
            <a:ext cx="0" cy="209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4" name="连接符: 肘形 163">
            <a:extLst>
              <a:ext uri="{FF2B5EF4-FFF2-40B4-BE49-F238E27FC236}">
                <a16:creationId xmlns:a16="http://schemas.microsoft.com/office/drawing/2014/main" id="{C45513D3-9585-F97B-F108-38FEB3A5E06A}"/>
              </a:ext>
            </a:extLst>
          </p:cNvPr>
          <p:cNvCxnSpPr>
            <a:cxnSpLocks/>
            <a:stCxn id="157" idx="3"/>
            <a:endCxn id="158" idx="3"/>
          </p:cNvCxnSpPr>
          <p:nvPr/>
        </p:nvCxnSpPr>
        <p:spPr bwMode="auto">
          <a:xfrm flipH="1">
            <a:off x="3820606" y="2481220"/>
            <a:ext cx="13871" cy="1485417"/>
          </a:xfrm>
          <a:prstGeom prst="bentConnector3">
            <a:avLst>
              <a:gd name="adj1" fmla="val -721022"/>
            </a:avLst>
          </a:prstGeom>
          <a:solidFill>
            <a:schemeClr val="accent1"/>
          </a:solidFill>
          <a:ln w="19050" cap="flat" cmpd="sng" algn="ctr">
            <a:solidFill>
              <a:srgbClr val="F1C6EE"/>
            </a:solidFill>
            <a:prstDash val="sysDash"/>
            <a:round/>
            <a:headEnd type="none" w="med" len="med"/>
            <a:tailEnd type="triangle"/>
          </a:ln>
          <a:effectLst/>
        </p:spPr>
      </p:cxnSp>
      <p:sp>
        <p:nvSpPr>
          <p:cNvPr id="83" name="文本框 82">
            <a:extLst>
              <a:ext uri="{FF2B5EF4-FFF2-40B4-BE49-F238E27FC236}">
                <a16:creationId xmlns:a16="http://schemas.microsoft.com/office/drawing/2014/main" id="{8BCD60C5-A3C3-4601-9787-0A98504F81CC}"/>
              </a:ext>
            </a:extLst>
          </p:cNvPr>
          <p:cNvSpPr txBox="1"/>
          <p:nvPr/>
        </p:nvSpPr>
        <p:spPr>
          <a:xfrm>
            <a:off x="6961713" y="1581560"/>
            <a:ext cx="1358045"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a:t>
            </a:r>
          </a:p>
        </p:txBody>
      </p:sp>
      <p:sp>
        <p:nvSpPr>
          <p:cNvPr id="84" name="文本框 83">
            <a:extLst>
              <a:ext uri="{FF2B5EF4-FFF2-40B4-BE49-F238E27FC236}">
                <a16:creationId xmlns:a16="http://schemas.microsoft.com/office/drawing/2014/main" id="{A3C36B01-A489-476F-8667-D96DD2EB3A51}"/>
              </a:ext>
            </a:extLst>
          </p:cNvPr>
          <p:cNvSpPr txBox="1"/>
          <p:nvPr/>
        </p:nvSpPr>
        <p:spPr>
          <a:xfrm>
            <a:off x="2646546" y="1578785"/>
            <a:ext cx="1358045"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13834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5722D2-6862-8BA0-368D-C3A49628088E}"/>
              </a:ext>
            </a:extLst>
          </p:cNvPr>
          <p:cNvSpPr>
            <a:spLocks noGrp="1"/>
          </p:cNvSpPr>
          <p:nvPr>
            <p:ph type="title"/>
          </p:nvPr>
        </p:nvSpPr>
        <p:spPr/>
        <p:txBody>
          <a:bodyPr/>
          <a:lstStyle/>
          <a:p>
            <a:r>
              <a:rPr lang="zh-CN" altLang="en-US" dirty="0"/>
              <a:t>指令微调的意义</a:t>
            </a:r>
          </a:p>
        </p:txBody>
      </p:sp>
      <p:sp>
        <p:nvSpPr>
          <p:cNvPr id="4" name="流程图: 可选过程 3">
            <a:extLst>
              <a:ext uri="{FF2B5EF4-FFF2-40B4-BE49-F238E27FC236}">
                <a16:creationId xmlns:a16="http://schemas.microsoft.com/office/drawing/2014/main" id="{B2F23B9F-DC9D-6BD2-AA0C-307EB7039204}"/>
              </a:ext>
            </a:extLst>
          </p:cNvPr>
          <p:cNvSpPr/>
          <p:nvPr/>
        </p:nvSpPr>
        <p:spPr bwMode="auto">
          <a:xfrm>
            <a:off x="2181431" y="1435594"/>
            <a:ext cx="1215572" cy="439058"/>
          </a:xfrm>
          <a:prstGeom prst="flowChartAlternateProcess">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摘要任务</a:t>
            </a:r>
          </a:p>
        </p:txBody>
      </p:sp>
      <p:sp>
        <p:nvSpPr>
          <p:cNvPr id="5" name="流程图: 可选过程 4">
            <a:extLst>
              <a:ext uri="{FF2B5EF4-FFF2-40B4-BE49-F238E27FC236}">
                <a16:creationId xmlns:a16="http://schemas.microsoft.com/office/drawing/2014/main" id="{875A4158-6E65-FF23-986E-F42082BA620F}"/>
              </a:ext>
            </a:extLst>
          </p:cNvPr>
          <p:cNvSpPr/>
          <p:nvPr/>
        </p:nvSpPr>
        <p:spPr bwMode="auto">
          <a:xfrm>
            <a:off x="2181431" y="2349685"/>
            <a:ext cx="1215572" cy="439058"/>
          </a:xfrm>
          <a:prstGeom prst="flowChartAlternateProcess">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摘要模型</a:t>
            </a:r>
          </a:p>
        </p:txBody>
      </p:sp>
      <p:cxnSp>
        <p:nvCxnSpPr>
          <p:cNvPr id="7" name="直接箭头连接符 6">
            <a:extLst>
              <a:ext uri="{FF2B5EF4-FFF2-40B4-BE49-F238E27FC236}">
                <a16:creationId xmlns:a16="http://schemas.microsoft.com/office/drawing/2014/main" id="{FF9E2F1D-B266-9573-72C5-4D161570086E}"/>
              </a:ext>
            </a:extLst>
          </p:cNvPr>
          <p:cNvCxnSpPr>
            <a:stCxn id="4" idx="2"/>
            <a:endCxn id="5" idx="0"/>
          </p:cNvCxnSpPr>
          <p:nvPr/>
        </p:nvCxnSpPr>
        <p:spPr bwMode="auto">
          <a:xfrm>
            <a:off x="2789217" y="1874652"/>
            <a:ext cx="0" cy="4750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流程图: 可选过程 7">
            <a:extLst>
              <a:ext uri="{FF2B5EF4-FFF2-40B4-BE49-F238E27FC236}">
                <a16:creationId xmlns:a16="http://schemas.microsoft.com/office/drawing/2014/main" id="{ED630255-0A49-1C45-55B0-A4F8657485AA}"/>
              </a:ext>
            </a:extLst>
          </p:cNvPr>
          <p:cNvSpPr/>
          <p:nvPr/>
        </p:nvSpPr>
        <p:spPr bwMode="auto">
          <a:xfrm>
            <a:off x="3770745" y="1435594"/>
            <a:ext cx="1215572" cy="439058"/>
          </a:xfrm>
          <a:prstGeom prst="flowChartAlternateProcess">
            <a:avLst/>
          </a:prstGeom>
          <a:solidFill>
            <a:srgbClr val="F1C6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问答</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任务</a:t>
            </a:r>
          </a:p>
        </p:txBody>
      </p:sp>
      <p:sp>
        <p:nvSpPr>
          <p:cNvPr id="9" name="流程图: 可选过程 8">
            <a:extLst>
              <a:ext uri="{FF2B5EF4-FFF2-40B4-BE49-F238E27FC236}">
                <a16:creationId xmlns:a16="http://schemas.microsoft.com/office/drawing/2014/main" id="{185F21B4-791D-4329-5C12-E9E4FC8BF100}"/>
              </a:ext>
            </a:extLst>
          </p:cNvPr>
          <p:cNvSpPr/>
          <p:nvPr/>
        </p:nvSpPr>
        <p:spPr bwMode="auto">
          <a:xfrm>
            <a:off x="3770745" y="2349685"/>
            <a:ext cx="1215572" cy="439058"/>
          </a:xfrm>
          <a:prstGeom prst="flowChartAlternateProcess">
            <a:avLst/>
          </a:prstGeom>
          <a:solidFill>
            <a:srgbClr val="F1C6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问答</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模型</a:t>
            </a:r>
          </a:p>
        </p:txBody>
      </p:sp>
      <p:cxnSp>
        <p:nvCxnSpPr>
          <p:cNvPr id="10" name="直接箭头连接符 9">
            <a:extLst>
              <a:ext uri="{FF2B5EF4-FFF2-40B4-BE49-F238E27FC236}">
                <a16:creationId xmlns:a16="http://schemas.microsoft.com/office/drawing/2014/main" id="{70C15045-70EB-4F81-6E3C-7558EC0EC50D}"/>
              </a:ext>
            </a:extLst>
          </p:cNvPr>
          <p:cNvCxnSpPr>
            <a:stCxn id="8" idx="2"/>
            <a:endCxn id="9" idx="0"/>
          </p:cNvCxnSpPr>
          <p:nvPr/>
        </p:nvCxnSpPr>
        <p:spPr bwMode="auto">
          <a:xfrm>
            <a:off x="4378531" y="1874652"/>
            <a:ext cx="0" cy="4750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流程图: 可选过程 10">
            <a:extLst>
              <a:ext uri="{FF2B5EF4-FFF2-40B4-BE49-F238E27FC236}">
                <a16:creationId xmlns:a16="http://schemas.microsoft.com/office/drawing/2014/main" id="{DC32C656-A5CC-126E-24A4-536B58327399}"/>
              </a:ext>
            </a:extLst>
          </p:cNvPr>
          <p:cNvSpPr/>
          <p:nvPr/>
        </p:nvSpPr>
        <p:spPr bwMode="auto">
          <a:xfrm>
            <a:off x="6575630" y="1435594"/>
            <a:ext cx="1215572" cy="439058"/>
          </a:xfrm>
          <a:prstGeom prst="flowChartAlternateProcess">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翻译</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任务</a:t>
            </a:r>
          </a:p>
        </p:txBody>
      </p:sp>
      <p:sp>
        <p:nvSpPr>
          <p:cNvPr id="12" name="流程图: 可选过程 11">
            <a:extLst>
              <a:ext uri="{FF2B5EF4-FFF2-40B4-BE49-F238E27FC236}">
                <a16:creationId xmlns:a16="http://schemas.microsoft.com/office/drawing/2014/main" id="{F967E968-FCCA-9F01-2805-9D854E5D9050}"/>
              </a:ext>
            </a:extLst>
          </p:cNvPr>
          <p:cNvSpPr/>
          <p:nvPr/>
        </p:nvSpPr>
        <p:spPr bwMode="auto">
          <a:xfrm>
            <a:off x="6575630" y="2349685"/>
            <a:ext cx="1215572" cy="439058"/>
          </a:xfrm>
          <a:prstGeom prst="flowChartAlternateProcess">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翻译</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模型</a:t>
            </a:r>
          </a:p>
        </p:txBody>
      </p:sp>
      <p:cxnSp>
        <p:nvCxnSpPr>
          <p:cNvPr id="13" name="直接箭头连接符 12">
            <a:extLst>
              <a:ext uri="{FF2B5EF4-FFF2-40B4-BE49-F238E27FC236}">
                <a16:creationId xmlns:a16="http://schemas.microsoft.com/office/drawing/2014/main" id="{BEEA9D59-4851-9F75-15FB-D93A2E72E75A}"/>
              </a:ext>
            </a:extLst>
          </p:cNvPr>
          <p:cNvCxnSpPr>
            <a:stCxn id="11" idx="2"/>
            <a:endCxn id="12" idx="0"/>
          </p:cNvCxnSpPr>
          <p:nvPr/>
        </p:nvCxnSpPr>
        <p:spPr bwMode="auto">
          <a:xfrm>
            <a:off x="7183416" y="1874652"/>
            <a:ext cx="0" cy="4750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9576C203-97B7-BC31-9AA6-76F48F35B534}"/>
              </a:ext>
            </a:extLst>
          </p:cNvPr>
          <p:cNvSpPr txBox="1"/>
          <p:nvPr/>
        </p:nvSpPr>
        <p:spPr>
          <a:xfrm>
            <a:off x="5551878" y="2235145"/>
            <a:ext cx="1631538" cy="461665"/>
          </a:xfrm>
          <a:prstGeom prst="rect">
            <a:avLst/>
          </a:prstGeom>
          <a:noFill/>
        </p:spPr>
        <p:txBody>
          <a:bodyPr wrap="square" rtlCol="0">
            <a:spAutoFit/>
          </a:bodyPr>
          <a:lstStyle/>
          <a:p>
            <a:r>
              <a:rPr lang="en-US" altLang="zh-CN" dirty="0"/>
              <a:t>…</a:t>
            </a:r>
            <a:endParaRPr lang="zh-CN" altLang="en-US" dirty="0"/>
          </a:p>
        </p:txBody>
      </p:sp>
      <p:sp>
        <p:nvSpPr>
          <p:cNvPr id="15" name="文本框 14">
            <a:extLst>
              <a:ext uri="{FF2B5EF4-FFF2-40B4-BE49-F238E27FC236}">
                <a16:creationId xmlns:a16="http://schemas.microsoft.com/office/drawing/2014/main" id="{A9CD28BB-8CAF-3519-ABAC-974ED75F5550}"/>
              </a:ext>
            </a:extLst>
          </p:cNvPr>
          <p:cNvSpPr txBox="1"/>
          <p:nvPr/>
        </p:nvSpPr>
        <p:spPr>
          <a:xfrm>
            <a:off x="5551878" y="1321054"/>
            <a:ext cx="1631538" cy="461665"/>
          </a:xfrm>
          <a:prstGeom prst="rect">
            <a:avLst/>
          </a:prstGeom>
          <a:noFill/>
        </p:spPr>
        <p:txBody>
          <a:bodyPr wrap="square" rtlCol="0">
            <a:spAutoFit/>
          </a:bodyPr>
          <a:lstStyle/>
          <a:p>
            <a:r>
              <a:rPr lang="en-US" altLang="zh-CN" dirty="0"/>
              <a:t>…</a:t>
            </a:r>
            <a:endParaRPr lang="zh-CN" altLang="en-US" dirty="0"/>
          </a:p>
        </p:txBody>
      </p:sp>
      <p:sp>
        <p:nvSpPr>
          <p:cNvPr id="16" name="文本框 15">
            <a:extLst>
              <a:ext uri="{FF2B5EF4-FFF2-40B4-BE49-F238E27FC236}">
                <a16:creationId xmlns:a16="http://schemas.microsoft.com/office/drawing/2014/main" id="{0E30F4D3-FA61-1B8C-BCE0-69992A9E19DB}"/>
              </a:ext>
            </a:extLst>
          </p:cNvPr>
          <p:cNvSpPr txBox="1"/>
          <p:nvPr/>
        </p:nvSpPr>
        <p:spPr>
          <a:xfrm>
            <a:off x="650586" y="1936592"/>
            <a:ext cx="1631538" cy="46166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sp>
        <p:nvSpPr>
          <p:cNvPr id="17" name="矩形: 圆角 16">
            <a:extLst>
              <a:ext uri="{FF2B5EF4-FFF2-40B4-BE49-F238E27FC236}">
                <a16:creationId xmlns:a16="http://schemas.microsoft.com/office/drawing/2014/main" id="{15D36458-0D18-FBC1-B5A5-1294F4ACEB82}"/>
              </a:ext>
            </a:extLst>
          </p:cNvPr>
          <p:cNvSpPr/>
          <p:nvPr/>
        </p:nvSpPr>
        <p:spPr bwMode="auto">
          <a:xfrm>
            <a:off x="1729838" y="1123995"/>
            <a:ext cx="6417623" cy="208685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8" name="流程图: 可选过程 17">
            <a:extLst>
              <a:ext uri="{FF2B5EF4-FFF2-40B4-BE49-F238E27FC236}">
                <a16:creationId xmlns:a16="http://schemas.microsoft.com/office/drawing/2014/main" id="{E756F47A-48F3-8F2A-503B-B67CA9EECDDC}"/>
              </a:ext>
            </a:extLst>
          </p:cNvPr>
          <p:cNvSpPr/>
          <p:nvPr/>
        </p:nvSpPr>
        <p:spPr bwMode="auto">
          <a:xfrm>
            <a:off x="2181431" y="3690720"/>
            <a:ext cx="1215572" cy="439058"/>
          </a:xfrm>
          <a:prstGeom prst="flowChartAlternateProcess">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摘要任务</a:t>
            </a:r>
          </a:p>
        </p:txBody>
      </p:sp>
      <p:cxnSp>
        <p:nvCxnSpPr>
          <p:cNvPr id="20" name="直接箭头连接符 19">
            <a:extLst>
              <a:ext uri="{FF2B5EF4-FFF2-40B4-BE49-F238E27FC236}">
                <a16:creationId xmlns:a16="http://schemas.microsoft.com/office/drawing/2014/main" id="{58A6B73F-7676-1C9C-D42C-81E693857178}"/>
              </a:ext>
            </a:extLst>
          </p:cNvPr>
          <p:cNvCxnSpPr>
            <a:cxnSpLocks/>
            <a:stCxn id="18" idx="2"/>
            <a:endCxn id="22" idx="0"/>
          </p:cNvCxnSpPr>
          <p:nvPr/>
        </p:nvCxnSpPr>
        <p:spPr bwMode="auto">
          <a:xfrm>
            <a:off x="2789217" y="4129778"/>
            <a:ext cx="2197100" cy="67408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流程图: 可选过程 20">
            <a:extLst>
              <a:ext uri="{FF2B5EF4-FFF2-40B4-BE49-F238E27FC236}">
                <a16:creationId xmlns:a16="http://schemas.microsoft.com/office/drawing/2014/main" id="{1E021255-80FB-0AF1-2025-278C1E2B8FAC}"/>
              </a:ext>
            </a:extLst>
          </p:cNvPr>
          <p:cNvSpPr/>
          <p:nvPr/>
        </p:nvSpPr>
        <p:spPr bwMode="auto">
          <a:xfrm>
            <a:off x="3770745" y="3690720"/>
            <a:ext cx="1215572" cy="439058"/>
          </a:xfrm>
          <a:prstGeom prst="flowChartAlternateProcess">
            <a:avLst/>
          </a:prstGeom>
          <a:solidFill>
            <a:srgbClr val="F1C6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问答</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任务</a:t>
            </a:r>
          </a:p>
        </p:txBody>
      </p:sp>
      <p:sp>
        <p:nvSpPr>
          <p:cNvPr id="22" name="流程图: 可选过程 21">
            <a:extLst>
              <a:ext uri="{FF2B5EF4-FFF2-40B4-BE49-F238E27FC236}">
                <a16:creationId xmlns:a16="http://schemas.microsoft.com/office/drawing/2014/main" id="{C2C44AA6-98D6-3163-94DB-FFC04F04D16B}"/>
              </a:ext>
            </a:extLst>
          </p:cNvPr>
          <p:cNvSpPr/>
          <p:nvPr/>
        </p:nvSpPr>
        <p:spPr bwMode="auto">
          <a:xfrm>
            <a:off x="3787965" y="4803867"/>
            <a:ext cx="2396704" cy="439058"/>
          </a:xfrm>
          <a:prstGeom prst="flowChartAlternateProcess">
            <a:avLst/>
          </a:prstGeom>
          <a:gradFill>
            <a:gsLst>
              <a:gs pos="5000">
                <a:schemeClr val="accent5">
                  <a:lumMod val="40000"/>
                  <a:lumOff val="60000"/>
                </a:schemeClr>
              </a:gs>
              <a:gs pos="56000">
                <a:srgbClr val="B3DBFF"/>
              </a:gs>
              <a:gs pos="89000">
                <a:srgbClr val="EBF5FF"/>
              </a:gs>
              <a:gs pos="100000">
                <a:srgbClr val="F1C6EE">
                  <a:alpha val="71000"/>
                </a:srgbClr>
              </a:gs>
            </a:gsLst>
            <a:lin ang="30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en-US" altLang="zh-CN" sz="1800" dirty="0">
                <a:latin typeface="微软雅黑" panose="020B0503020204020204" pitchFamily="34" charset="-122"/>
                <a:ea typeface="微软雅黑" panose="020B0503020204020204" pitchFamily="34" charset="-122"/>
              </a:rPr>
              <a:t>Instruction Tuning</a:t>
            </a: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E4213856-D890-7040-2A61-EB65E84E892F}"/>
              </a:ext>
            </a:extLst>
          </p:cNvPr>
          <p:cNvCxnSpPr>
            <a:cxnSpLocks/>
            <a:stCxn id="21" idx="2"/>
            <a:endCxn id="22" idx="0"/>
          </p:cNvCxnSpPr>
          <p:nvPr/>
        </p:nvCxnSpPr>
        <p:spPr bwMode="auto">
          <a:xfrm>
            <a:off x="4378531" y="4129778"/>
            <a:ext cx="607786" cy="67408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流程图: 可选过程 23">
            <a:extLst>
              <a:ext uri="{FF2B5EF4-FFF2-40B4-BE49-F238E27FC236}">
                <a16:creationId xmlns:a16="http://schemas.microsoft.com/office/drawing/2014/main" id="{7BD79745-0AC5-0EE2-0A27-B15EA7270426}"/>
              </a:ext>
            </a:extLst>
          </p:cNvPr>
          <p:cNvSpPr/>
          <p:nvPr/>
        </p:nvSpPr>
        <p:spPr bwMode="auto">
          <a:xfrm>
            <a:off x="6575630" y="3690720"/>
            <a:ext cx="1215572" cy="439058"/>
          </a:xfrm>
          <a:prstGeom prst="flowChartAlternateProcess">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lang="zh-CN" altLang="en-US" sz="1800" dirty="0">
                <a:latin typeface="微软雅黑" panose="020B0503020204020204" pitchFamily="34" charset="-122"/>
                <a:ea typeface="微软雅黑" panose="020B0503020204020204" pitchFamily="34" charset="-122"/>
              </a:rPr>
              <a:t>翻译</a:t>
            </a: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任务</a:t>
            </a:r>
          </a:p>
        </p:txBody>
      </p:sp>
      <p:cxnSp>
        <p:nvCxnSpPr>
          <p:cNvPr id="26" name="直接箭头连接符 25">
            <a:extLst>
              <a:ext uri="{FF2B5EF4-FFF2-40B4-BE49-F238E27FC236}">
                <a16:creationId xmlns:a16="http://schemas.microsoft.com/office/drawing/2014/main" id="{56212059-D416-22B3-E670-60696B2B15E5}"/>
              </a:ext>
            </a:extLst>
          </p:cNvPr>
          <p:cNvCxnSpPr>
            <a:cxnSpLocks/>
            <a:stCxn id="24" idx="2"/>
            <a:endCxn id="22" idx="0"/>
          </p:cNvCxnSpPr>
          <p:nvPr/>
        </p:nvCxnSpPr>
        <p:spPr bwMode="auto">
          <a:xfrm flipH="1">
            <a:off x="4986317" y="4129778"/>
            <a:ext cx="2197099" cy="67408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30F14BB0-268F-C255-3A53-41B37EABE17B}"/>
              </a:ext>
            </a:extLst>
          </p:cNvPr>
          <p:cNvSpPr txBox="1"/>
          <p:nvPr/>
        </p:nvSpPr>
        <p:spPr>
          <a:xfrm>
            <a:off x="5551878" y="3576180"/>
            <a:ext cx="1631538" cy="461665"/>
          </a:xfrm>
          <a:prstGeom prst="rect">
            <a:avLst/>
          </a:prstGeom>
          <a:noFill/>
        </p:spPr>
        <p:txBody>
          <a:bodyPr wrap="square" rtlCol="0">
            <a:spAutoFit/>
          </a:bodyPr>
          <a:lstStyle/>
          <a:p>
            <a:r>
              <a:rPr lang="en-US" altLang="zh-CN" dirty="0"/>
              <a:t>…</a:t>
            </a:r>
            <a:endParaRPr lang="zh-CN" altLang="en-US" dirty="0"/>
          </a:p>
        </p:txBody>
      </p:sp>
      <p:sp>
        <p:nvSpPr>
          <p:cNvPr id="29" name="文本框 28">
            <a:extLst>
              <a:ext uri="{FF2B5EF4-FFF2-40B4-BE49-F238E27FC236}">
                <a16:creationId xmlns:a16="http://schemas.microsoft.com/office/drawing/2014/main" id="{012006E9-8D1D-E39F-800B-88CF10C8F439}"/>
              </a:ext>
            </a:extLst>
          </p:cNvPr>
          <p:cNvSpPr txBox="1"/>
          <p:nvPr/>
        </p:nvSpPr>
        <p:spPr>
          <a:xfrm>
            <a:off x="97312" y="4191716"/>
            <a:ext cx="1631538" cy="46166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大模型</a:t>
            </a:r>
            <a:r>
              <a:rPr lang="en-US" altLang="zh-CN" dirty="0">
                <a:latin typeface="微软雅黑" panose="020B0503020204020204" pitchFamily="34" charset="-122"/>
                <a:ea typeface="微软雅黑" panose="020B0503020204020204" pitchFamily="34" charset="-122"/>
              </a:rPr>
              <a:t>SFT</a:t>
            </a:r>
            <a:endParaRPr lang="zh-CN" altLang="en-US" dirty="0">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44B494B7-0076-DE68-2891-A5B32EAFC12F}"/>
              </a:ext>
            </a:extLst>
          </p:cNvPr>
          <p:cNvSpPr/>
          <p:nvPr/>
        </p:nvSpPr>
        <p:spPr bwMode="auto">
          <a:xfrm>
            <a:off x="1729838" y="3379121"/>
            <a:ext cx="6417623" cy="2086857"/>
          </a:xfrm>
          <a:prstGeom prst="roundRect">
            <a:avLst>
              <a:gd name="adj" fmla="val 1616"/>
            </a:avLst>
          </a:prstGeom>
          <a:no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31" name="文本框 30">
            <a:extLst>
              <a:ext uri="{FF2B5EF4-FFF2-40B4-BE49-F238E27FC236}">
                <a16:creationId xmlns:a16="http://schemas.microsoft.com/office/drawing/2014/main" id="{7531A1E9-29C0-4773-9909-A27DE0EDD312}"/>
              </a:ext>
            </a:extLst>
          </p:cNvPr>
          <p:cNvSpPr txBox="1"/>
          <p:nvPr/>
        </p:nvSpPr>
        <p:spPr>
          <a:xfrm>
            <a:off x="789215" y="5611227"/>
            <a:ext cx="7565570" cy="830997"/>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将几乎所有</a:t>
            </a:r>
            <a:r>
              <a:rPr lang="en-US" altLang="zh-CN" sz="2400" b="1" dirty="0">
                <a:solidFill>
                  <a:srgbClr val="C00000"/>
                </a:solidFill>
                <a:latin typeface="微软雅黑" panose="020B0503020204020204" pitchFamily="34" charset="-122"/>
                <a:ea typeface="微软雅黑" panose="020B0503020204020204" pitchFamily="34" charset="-122"/>
              </a:rPr>
              <a:t>NLP</a:t>
            </a:r>
            <a:r>
              <a:rPr lang="zh-CN" altLang="en-US" sz="2400" b="1" dirty="0">
                <a:solidFill>
                  <a:srgbClr val="C00000"/>
                </a:solidFill>
                <a:latin typeface="微软雅黑" panose="020B0503020204020204" pitchFamily="34" charset="-122"/>
                <a:ea typeface="微软雅黑" panose="020B0503020204020204" pitchFamily="34" charset="-122"/>
              </a:rPr>
              <a:t>任务都统一到了</a:t>
            </a:r>
            <a:r>
              <a:rPr lang="en-US" altLang="zh-CN" sz="2400" b="1" dirty="0" err="1">
                <a:solidFill>
                  <a:srgbClr val="C00000"/>
                </a:solidFill>
                <a:latin typeface="微软雅黑" panose="020B0503020204020204" pitchFamily="34" charset="-122"/>
                <a:ea typeface="微软雅黑" panose="020B0503020204020204" pitchFamily="34" charset="-122"/>
              </a:rPr>
              <a:t>prompt+answer</a:t>
            </a:r>
            <a:r>
              <a:rPr lang="zh-CN" altLang="en-US" sz="2400" b="1" dirty="0">
                <a:solidFill>
                  <a:srgbClr val="C00000"/>
                </a:solidFill>
                <a:latin typeface="微软雅黑" panose="020B0503020204020204" pitchFamily="34" charset="-122"/>
                <a:ea typeface="微软雅黑" panose="020B0503020204020204" pitchFamily="34" charset="-122"/>
              </a:rPr>
              <a:t>的形式，并且在大部分任务上表现超越过去专门设计的模型。</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1737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52A8-90F4-D4A5-2354-A83521F13B2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B81DD8DE-C670-C12A-C14A-F41877F0CBE6}"/>
              </a:ext>
            </a:extLst>
          </p:cNvPr>
          <p:cNvSpPr>
            <a:spLocks noGrp="1"/>
          </p:cNvSpPr>
          <p:nvPr>
            <p:ph idx="1"/>
          </p:nvPr>
        </p:nvSpPr>
        <p:spPr/>
        <p:txBody>
          <a:bodyPr/>
          <a:lstStyle/>
          <a:p>
            <a:r>
              <a:rPr lang="zh-CN" altLang="en-US" dirty="0">
                <a:solidFill>
                  <a:srgbClr val="C00000"/>
                </a:solidFill>
              </a:rPr>
              <a:t>有监督微调（</a:t>
            </a:r>
            <a:r>
              <a:rPr lang="en-US" altLang="zh-CN" dirty="0">
                <a:solidFill>
                  <a:srgbClr val="C00000"/>
                </a:solidFill>
              </a:rPr>
              <a:t>SFT</a:t>
            </a:r>
            <a:r>
              <a:rPr lang="zh-CN" altLang="en-US" dirty="0">
                <a:solidFill>
                  <a:srgbClr val="C00000"/>
                </a:solidFill>
              </a:rPr>
              <a:t>）</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的概念与</a:t>
            </a:r>
            <a:r>
              <a:rPr lang="en-US" altLang="zh-CN" dirty="0">
                <a:solidFill>
                  <a:srgbClr val="C00000"/>
                </a:solidFill>
              </a:rPr>
              <a:t>LLM</a:t>
            </a:r>
            <a:r>
              <a:rPr lang="zh-CN" altLang="en-US" dirty="0">
                <a:solidFill>
                  <a:srgbClr val="C00000"/>
                </a:solidFill>
              </a:rPr>
              <a:t>经历</a:t>
            </a:r>
            <a:r>
              <a:rPr lang="en-US" altLang="zh-CN" dirty="0">
                <a:solidFill>
                  <a:srgbClr val="C00000"/>
                </a:solidFill>
              </a:rPr>
              <a:t>SFT</a:t>
            </a:r>
            <a:r>
              <a:rPr lang="zh-CN" altLang="en-US" dirty="0">
                <a:solidFill>
                  <a:srgbClr val="C00000"/>
                </a:solidFill>
              </a:rPr>
              <a:t>后的效果</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数据的来源与准备</a:t>
            </a:r>
            <a:endParaRPr lang="en-US" altLang="zh-CN" dirty="0">
              <a:solidFill>
                <a:srgbClr val="C00000"/>
              </a:solidFill>
            </a:endParaRPr>
          </a:p>
          <a:p>
            <a:pPr lvl="1"/>
            <a:r>
              <a:rPr lang="en-US" altLang="zh-CN" dirty="0">
                <a:solidFill>
                  <a:srgbClr val="C00000"/>
                </a:solidFill>
              </a:rPr>
              <a:t>SFT</a:t>
            </a:r>
            <a:r>
              <a:rPr lang="zh-CN" altLang="en-US" dirty="0">
                <a:solidFill>
                  <a:srgbClr val="C00000"/>
                </a:solidFill>
              </a:rPr>
              <a:t>的训练方式</a:t>
            </a:r>
            <a:endParaRPr lang="en-US" altLang="zh-CN" dirty="0">
              <a:solidFill>
                <a:srgbClr val="C00000"/>
              </a:solidFill>
            </a:endParaRPr>
          </a:p>
          <a:p>
            <a:pPr lvl="1"/>
            <a:r>
              <a:rPr lang="zh-CN" altLang="en-US" dirty="0">
                <a:solidFill>
                  <a:srgbClr val="C00000"/>
                </a:solidFill>
              </a:rPr>
              <a:t>用模型生成</a:t>
            </a:r>
            <a:r>
              <a:rPr lang="en-US" altLang="zh-CN" dirty="0">
                <a:solidFill>
                  <a:srgbClr val="C00000"/>
                </a:solidFill>
              </a:rPr>
              <a:t>SFT</a:t>
            </a:r>
            <a:r>
              <a:rPr lang="zh-CN" altLang="en-US" dirty="0">
                <a:solidFill>
                  <a:srgbClr val="C00000"/>
                </a:solidFill>
              </a:rPr>
              <a:t>数据：</a:t>
            </a:r>
            <a:r>
              <a:rPr lang="en-US" altLang="zh-CN" dirty="0">
                <a:solidFill>
                  <a:srgbClr val="C00000"/>
                </a:solidFill>
              </a:rPr>
              <a:t>Self-Instruct</a:t>
            </a:r>
          </a:p>
          <a:p>
            <a:r>
              <a:rPr lang="zh-CN" altLang="en-US" dirty="0">
                <a:solidFill>
                  <a:srgbClr val="C00000"/>
                </a:solidFill>
              </a:rPr>
              <a:t>用</a:t>
            </a:r>
            <a:r>
              <a:rPr lang="en-US" altLang="zh-CN" dirty="0">
                <a:solidFill>
                  <a:srgbClr val="C00000"/>
                </a:solidFill>
              </a:rPr>
              <a:t>SFT</a:t>
            </a:r>
            <a:r>
              <a:rPr lang="zh-CN" altLang="en-US" dirty="0">
                <a:solidFill>
                  <a:srgbClr val="C00000"/>
                </a:solidFill>
              </a:rPr>
              <a:t>统一</a:t>
            </a:r>
            <a:r>
              <a:rPr lang="en-US" altLang="zh-CN" dirty="0">
                <a:solidFill>
                  <a:srgbClr val="C00000"/>
                </a:solidFill>
              </a:rPr>
              <a:t>NLP</a:t>
            </a:r>
            <a:r>
              <a:rPr lang="zh-CN" altLang="en-US" dirty="0">
                <a:solidFill>
                  <a:srgbClr val="C00000"/>
                </a:solidFill>
              </a:rPr>
              <a:t>中的各类任务</a:t>
            </a:r>
            <a:endParaRPr lang="en-US" altLang="zh-CN" dirty="0">
              <a:solidFill>
                <a:srgbClr val="C00000"/>
              </a:solidFill>
            </a:endParaRPr>
          </a:p>
          <a:p>
            <a:r>
              <a:rPr lang="zh-CN" altLang="en-US" dirty="0">
                <a:solidFill>
                  <a:srgbClr val="C00000"/>
                </a:solidFill>
              </a:rPr>
              <a:t>参数高效微调（</a:t>
            </a:r>
            <a:r>
              <a:rPr lang="en-US" altLang="zh-CN" dirty="0">
                <a:solidFill>
                  <a:srgbClr val="C00000"/>
                </a:solidFill>
              </a:rPr>
              <a:t>PEFT</a:t>
            </a:r>
            <a:r>
              <a:rPr lang="zh-CN" altLang="en-US" dirty="0">
                <a:solidFill>
                  <a:srgbClr val="C00000"/>
                </a:solidFill>
              </a:rPr>
              <a:t>）</a:t>
            </a:r>
            <a:endParaRPr lang="en-US" altLang="zh-CN" dirty="0">
              <a:solidFill>
                <a:srgbClr val="C00000"/>
              </a:solidFill>
            </a:endParaRPr>
          </a:p>
          <a:p>
            <a:pPr lvl="1"/>
            <a:r>
              <a:rPr lang="zh-CN" altLang="en-US" dirty="0">
                <a:solidFill>
                  <a:srgbClr val="C00000"/>
                </a:solidFill>
              </a:rPr>
              <a:t>大模型微调时“内在维度”的低维特性</a:t>
            </a:r>
            <a:endParaRPr lang="en-US" altLang="zh-CN" dirty="0">
              <a:solidFill>
                <a:srgbClr val="C00000"/>
              </a:solidFill>
            </a:endParaRPr>
          </a:p>
          <a:p>
            <a:pPr lvl="1"/>
            <a:r>
              <a:rPr lang="en-US" altLang="zh-CN" dirty="0" err="1">
                <a:solidFill>
                  <a:srgbClr val="C00000"/>
                </a:solidFill>
              </a:rPr>
              <a:t>LoRA</a:t>
            </a:r>
            <a:endParaRPr lang="en-US" altLang="zh-CN" dirty="0">
              <a:solidFill>
                <a:srgbClr val="C00000"/>
              </a:solidFill>
            </a:endParaRPr>
          </a:p>
          <a:p>
            <a:pPr lvl="1"/>
            <a:r>
              <a:rPr lang="zh-CN" altLang="en-US" dirty="0">
                <a:solidFill>
                  <a:srgbClr val="C00000"/>
                </a:solidFill>
              </a:rPr>
              <a:t>其它</a:t>
            </a:r>
            <a:r>
              <a:rPr lang="en-US" altLang="zh-CN" dirty="0">
                <a:solidFill>
                  <a:srgbClr val="C00000"/>
                </a:solidFill>
              </a:rPr>
              <a:t>PEFT</a:t>
            </a:r>
            <a:r>
              <a:rPr lang="zh-CN" altLang="en-US" dirty="0">
                <a:solidFill>
                  <a:srgbClr val="C00000"/>
                </a:solidFill>
              </a:rPr>
              <a:t>方法</a:t>
            </a:r>
            <a:endParaRPr lang="en-US" altLang="zh-CN" dirty="0">
              <a:solidFill>
                <a:srgbClr val="C00000"/>
              </a:solidFill>
            </a:endParaRPr>
          </a:p>
          <a:p>
            <a:pPr lvl="1"/>
            <a:endParaRPr lang="en-US" altLang="zh-CN" dirty="0">
              <a:solidFill>
                <a:srgbClr val="C00000"/>
              </a:solidFill>
            </a:endParaRPr>
          </a:p>
          <a:p>
            <a:pPr marL="0" indent="0">
              <a:buNone/>
            </a:pPr>
            <a:endParaRPr lang="en-US" altLang="zh-CN" dirty="0">
              <a:solidFill>
                <a:srgbClr val="C00000"/>
              </a:solidFill>
            </a:endParaRPr>
          </a:p>
          <a:p>
            <a:endParaRPr lang="en-US" altLang="zh-CN" dirty="0">
              <a:solidFill>
                <a:srgbClr val="C00000"/>
              </a:solidFill>
            </a:endParaRPr>
          </a:p>
        </p:txBody>
      </p:sp>
      <p:sp>
        <p:nvSpPr>
          <p:cNvPr id="3" name="标题 2">
            <a:extLst>
              <a:ext uri="{FF2B5EF4-FFF2-40B4-BE49-F238E27FC236}">
                <a16:creationId xmlns:a16="http://schemas.microsoft.com/office/drawing/2014/main" id="{549652AA-688A-8629-255F-84EA4EF9F10B}"/>
              </a:ext>
            </a:extLst>
          </p:cNvPr>
          <p:cNvSpPr>
            <a:spLocks noGrp="1"/>
          </p:cNvSpPr>
          <p:nvPr>
            <p:ph type="title"/>
          </p:nvPr>
        </p:nvSpPr>
        <p:spPr/>
        <p:txBody>
          <a:bodyPr/>
          <a:lstStyle/>
          <a:p>
            <a:r>
              <a:rPr kumimoji="1" lang="zh-CN" altLang="en-US"/>
              <a:t>目录</a:t>
            </a:r>
          </a:p>
        </p:txBody>
      </p:sp>
      <p:sp>
        <p:nvSpPr>
          <p:cNvPr id="4" name="矩形 3">
            <a:extLst>
              <a:ext uri="{FF2B5EF4-FFF2-40B4-BE49-F238E27FC236}">
                <a16:creationId xmlns:a16="http://schemas.microsoft.com/office/drawing/2014/main" id="{CDA3B704-69DF-4989-AD4F-07580D20EC0A}"/>
              </a:ext>
            </a:extLst>
          </p:cNvPr>
          <p:cNvSpPr/>
          <p:nvPr/>
        </p:nvSpPr>
        <p:spPr bwMode="auto">
          <a:xfrm>
            <a:off x="459745" y="1219199"/>
            <a:ext cx="6264696" cy="2715491"/>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05259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8F0A54-31D6-A3FE-8471-64260A8A7068}"/>
              </a:ext>
            </a:extLst>
          </p:cNvPr>
          <p:cNvSpPr>
            <a:spLocks noGrp="1"/>
          </p:cNvSpPr>
          <p:nvPr>
            <p:ph type="title"/>
          </p:nvPr>
        </p:nvSpPr>
        <p:spPr>
          <a:xfrm>
            <a:off x="114300" y="152400"/>
            <a:ext cx="8581284" cy="546904"/>
          </a:xfrm>
        </p:spPr>
        <p:txBody>
          <a:bodyPr/>
          <a:lstStyle/>
          <a:p>
            <a:r>
              <a:rPr lang="zh-CN" altLang="en-US" dirty="0"/>
              <a:t>参数高效微调</a:t>
            </a:r>
            <a:r>
              <a:rPr lang="en-US" altLang="zh-CN" dirty="0"/>
              <a:t>(Parameter-Efficient Fine-Tuning, PEFT) </a:t>
            </a:r>
            <a:endParaRPr lang="zh-CN" altLang="en-US" dirty="0"/>
          </a:p>
        </p:txBody>
      </p:sp>
      <p:sp>
        <p:nvSpPr>
          <p:cNvPr id="9" name="内容占位符 8">
            <a:extLst>
              <a:ext uri="{FF2B5EF4-FFF2-40B4-BE49-F238E27FC236}">
                <a16:creationId xmlns:a16="http://schemas.microsoft.com/office/drawing/2014/main" id="{35C1BC2C-FD61-4A45-ACB5-F9FCF6738364}"/>
              </a:ext>
            </a:extLst>
          </p:cNvPr>
          <p:cNvSpPr>
            <a:spLocks noGrp="1"/>
          </p:cNvSpPr>
          <p:nvPr>
            <p:ph idx="1"/>
          </p:nvPr>
        </p:nvSpPr>
        <p:spPr>
          <a:xfrm>
            <a:off x="533400" y="1219200"/>
            <a:ext cx="8001000" cy="2072640"/>
          </a:xfrm>
        </p:spPr>
        <p:txBody>
          <a:bodyPr/>
          <a:lstStyle/>
          <a:p>
            <a:r>
              <a:rPr lang="zh-CN" altLang="en-US" b="0" dirty="0"/>
              <a:t>参数高效微调</a:t>
            </a:r>
            <a:r>
              <a:rPr lang="en-US" altLang="zh-CN" b="0" dirty="0"/>
              <a:t>(Parameter-Efficient Fine-Tuning, PEFT) </a:t>
            </a:r>
            <a:r>
              <a:rPr lang="zh-CN" altLang="en-US" b="0" dirty="0"/>
              <a:t>指的是在</a:t>
            </a:r>
            <a:r>
              <a:rPr lang="en-US" altLang="zh-CN" b="0" dirty="0"/>
              <a:t>SFT</a:t>
            </a:r>
            <a:r>
              <a:rPr lang="zh-CN" altLang="en-US" b="0" dirty="0"/>
              <a:t>阶段，仅对少量（或者额外）的模型参数进行微调，同时冻结预训练 </a:t>
            </a:r>
            <a:r>
              <a:rPr lang="en-US" altLang="zh-CN" b="0" dirty="0"/>
              <a:t>LLM </a:t>
            </a:r>
            <a:r>
              <a:rPr lang="zh-CN" altLang="en-US" b="0" dirty="0"/>
              <a:t>的大多数参数，从而大大降低模型训练和存储成本。</a:t>
            </a:r>
          </a:p>
        </p:txBody>
      </p:sp>
    </p:spTree>
    <p:extLst>
      <p:ext uri="{BB962C8B-B14F-4D97-AF65-F5344CB8AC3E}">
        <p14:creationId xmlns:p14="http://schemas.microsoft.com/office/powerpoint/2010/main" val="1820858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8F0A54-31D6-A3FE-8471-64260A8A7068}"/>
              </a:ext>
            </a:extLst>
          </p:cNvPr>
          <p:cNvSpPr>
            <a:spLocks noGrp="1"/>
          </p:cNvSpPr>
          <p:nvPr>
            <p:ph type="title"/>
          </p:nvPr>
        </p:nvSpPr>
        <p:spPr>
          <a:xfrm>
            <a:off x="114300" y="152400"/>
            <a:ext cx="8581284" cy="546904"/>
          </a:xfrm>
        </p:spPr>
        <p:txBody>
          <a:bodyPr/>
          <a:lstStyle/>
          <a:p>
            <a:r>
              <a:rPr lang="zh-CN" altLang="en-US" dirty="0"/>
              <a:t>大模型微调时“内在维度”的低维特性</a:t>
            </a:r>
          </a:p>
        </p:txBody>
      </p:sp>
      <p:pic>
        <p:nvPicPr>
          <p:cNvPr id="5" name="内容占位符 4">
            <a:extLst>
              <a:ext uri="{FF2B5EF4-FFF2-40B4-BE49-F238E27FC236}">
                <a16:creationId xmlns:a16="http://schemas.microsoft.com/office/drawing/2014/main" id="{CA95862B-A8FA-4F1B-9F56-7D0AD45D3C00}"/>
              </a:ext>
            </a:extLst>
          </p:cNvPr>
          <p:cNvPicPr>
            <a:picLocks noGrp="1" noChangeAspect="1"/>
          </p:cNvPicPr>
          <p:nvPr>
            <p:ph idx="1"/>
          </p:nvPr>
        </p:nvPicPr>
        <p:blipFill>
          <a:blip r:embed="rId2"/>
          <a:stretch>
            <a:fillRect/>
          </a:stretch>
        </p:blipFill>
        <p:spPr>
          <a:xfrm>
            <a:off x="511233" y="782811"/>
            <a:ext cx="8001000" cy="4519296"/>
          </a:xfrm>
        </p:spPr>
      </p:pic>
      <p:sp>
        <p:nvSpPr>
          <p:cNvPr id="8" name="文本框 7">
            <a:extLst>
              <a:ext uri="{FF2B5EF4-FFF2-40B4-BE49-F238E27FC236}">
                <a16:creationId xmlns:a16="http://schemas.microsoft.com/office/drawing/2014/main" id="{E4EF3C79-4F48-4B54-AFEC-02F4BC3AF18F}"/>
              </a:ext>
            </a:extLst>
          </p:cNvPr>
          <p:cNvSpPr txBox="1"/>
          <p:nvPr/>
        </p:nvSpPr>
        <p:spPr>
          <a:xfrm>
            <a:off x="578207" y="5385614"/>
            <a:ext cx="8000999" cy="1015663"/>
          </a:xfrm>
          <a:prstGeom prst="rect">
            <a:avLst/>
          </a:prstGeom>
          <a:noFill/>
        </p:spPr>
        <p:txBody>
          <a:bodyPr wrap="square">
            <a:spAutoFit/>
          </a:bodyPr>
          <a:lstStyle/>
          <a:p>
            <a:r>
              <a:rPr lang="en-US" altLang="zh-CN" sz="2000" dirty="0" err="1">
                <a:latin typeface="微软雅黑" panose="020B0503020204020204" pitchFamily="34" charset="-122"/>
                <a:ea typeface="微软雅黑" panose="020B0503020204020204" pitchFamily="34" charset="-122"/>
              </a:rPr>
              <a:t>RoBERTa</a:t>
            </a:r>
            <a:r>
              <a:rPr lang="zh-CN" altLang="en-US" sz="2000" dirty="0">
                <a:latin typeface="微软雅黑" panose="020B0503020204020204" pitchFamily="34" charset="-122"/>
                <a:ea typeface="微软雅黑" panose="020B0503020204020204" pitchFamily="34" charset="-122"/>
              </a:rPr>
              <a:t>模型在</a:t>
            </a:r>
            <a:r>
              <a:rPr lang="en-US" altLang="zh-CN" sz="2000" dirty="0">
                <a:latin typeface="微软雅黑" panose="020B0503020204020204" pitchFamily="34" charset="-122"/>
                <a:ea typeface="微软雅黑" panose="020B0503020204020204" pitchFamily="34" charset="-122"/>
              </a:rPr>
              <a:t>MRPC (Dolan &amp; Brockett, 2005) </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 QQP (</a:t>
            </a:r>
            <a:r>
              <a:rPr lang="en-US" altLang="zh-CN" sz="2000" dirty="0" err="1">
                <a:latin typeface="微软雅黑" panose="020B0503020204020204" pitchFamily="34" charset="-122"/>
                <a:ea typeface="微软雅黑" panose="020B0503020204020204" pitchFamily="34" charset="-122"/>
              </a:rPr>
              <a:t>Iyer</a:t>
            </a:r>
            <a:r>
              <a:rPr lang="en-US" altLang="zh-CN" sz="2000" dirty="0">
                <a:latin typeface="微软雅黑" panose="020B0503020204020204" pitchFamily="34" charset="-122"/>
                <a:ea typeface="微软雅黑" panose="020B0503020204020204" pitchFamily="34" charset="-122"/>
              </a:rPr>
              <a:t> et al., 2017) </a:t>
            </a:r>
            <a:r>
              <a:rPr lang="zh-CN" altLang="en-US" sz="2000" dirty="0">
                <a:latin typeface="微软雅黑" panose="020B0503020204020204" pitchFamily="34" charset="-122"/>
                <a:ea typeface="微软雅黑" panose="020B0503020204020204" pitchFamily="34" charset="-122"/>
              </a:rPr>
              <a:t>两个文本分类任务上微调，限制参数的变化量在一个低维线性子空间时，模型的表现退化情况。</a:t>
            </a:r>
          </a:p>
        </p:txBody>
      </p:sp>
    </p:spTree>
    <p:extLst>
      <p:ext uri="{BB962C8B-B14F-4D97-AF65-F5344CB8AC3E}">
        <p14:creationId xmlns:p14="http://schemas.microsoft.com/office/powerpoint/2010/main" val="2037463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87D4ADD-2257-1786-0E8C-563A0DAC84EB}"/>
              </a:ext>
            </a:extLst>
          </p:cNvPr>
          <p:cNvSpPr>
            <a:spLocks noGrp="1"/>
          </p:cNvSpPr>
          <p:nvPr>
            <p:ph idx="1"/>
          </p:nvPr>
        </p:nvSpPr>
        <p:spPr>
          <a:xfrm>
            <a:off x="114300" y="756732"/>
            <a:ext cx="8727907" cy="576065"/>
          </a:xfrm>
        </p:spPr>
        <p:txBody>
          <a:bodyPr/>
          <a:lstStyle/>
          <a:p>
            <a:r>
              <a:rPr lang="en-US" altLang="zh-CN" sz="2000" b="0" dirty="0" err="1"/>
              <a:t>LoRA</a:t>
            </a:r>
            <a:r>
              <a:rPr lang="zh-CN" altLang="en-US" sz="2000" b="0" dirty="0"/>
              <a:t>是在</a:t>
            </a:r>
            <a:r>
              <a:rPr lang="en-US" altLang="zh-CN" sz="2000" b="0" dirty="0"/>
              <a:t>LLM</a:t>
            </a:r>
            <a:r>
              <a:rPr lang="zh-CN" altLang="en-US" sz="2000" b="0" dirty="0"/>
              <a:t>上最为广泛使用的参数高效微调方法</a:t>
            </a:r>
            <a:endParaRPr lang="zh-CN" altLang="en-US" b="0" dirty="0"/>
          </a:p>
        </p:txBody>
      </p:sp>
      <p:sp>
        <p:nvSpPr>
          <p:cNvPr id="3" name="标题 2">
            <a:extLst>
              <a:ext uri="{FF2B5EF4-FFF2-40B4-BE49-F238E27FC236}">
                <a16:creationId xmlns:a16="http://schemas.microsoft.com/office/drawing/2014/main" id="{B88F0A54-31D6-A3FE-8471-64260A8A7068}"/>
              </a:ext>
            </a:extLst>
          </p:cNvPr>
          <p:cNvSpPr>
            <a:spLocks noGrp="1"/>
          </p:cNvSpPr>
          <p:nvPr>
            <p:ph type="title"/>
          </p:nvPr>
        </p:nvSpPr>
        <p:spPr>
          <a:xfrm>
            <a:off x="114300" y="152400"/>
            <a:ext cx="8581284" cy="546904"/>
          </a:xfrm>
        </p:spPr>
        <p:txBody>
          <a:bodyPr/>
          <a:lstStyle/>
          <a:p>
            <a:r>
              <a:rPr lang="en-US" altLang="zh-CN" dirty="0" err="1"/>
              <a:t>LoRA</a:t>
            </a:r>
            <a:r>
              <a:rPr lang="zh-CN" altLang="en-US" dirty="0"/>
              <a:t>（</a:t>
            </a:r>
            <a:r>
              <a:rPr lang="en-US" altLang="zh-CN" dirty="0"/>
              <a:t>Low-Rank Adaptation</a:t>
            </a:r>
            <a:r>
              <a:rPr lang="zh-CN" altLang="en-US" dirty="0"/>
              <a:t>）</a:t>
            </a:r>
          </a:p>
        </p:txBody>
      </p:sp>
      <p:graphicFrame>
        <p:nvGraphicFramePr>
          <p:cNvPr id="4" name="内容占位符 3">
            <a:extLst>
              <a:ext uri="{FF2B5EF4-FFF2-40B4-BE49-F238E27FC236}">
                <a16:creationId xmlns:a16="http://schemas.microsoft.com/office/drawing/2014/main" id="{74BCE2EE-2017-D89A-68A2-F384DC8675E2}"/>
              </a:ext>
            </a:extLst>
          </p:cNvPr>
          <p:cNvGraphicFramePr>
            <a:graphicFrameLocks/>
          </p:cNvGraphicFramePr>
          <p:nvPr/>
        </p:nvGraphicFramePr>
        <p:xfrm>
          <a:off x="114300" y="1801002"/>
          <a:ext cx="2323384" cy="2209800"/>
        </p:xfrm>
        <a:graphic>
          <a:graphicData uri="http://schemas.openxmlformats.org/drawingml/2006/table">
            <a:tbl>
              <a:tblPr firstRow="1" bandRow="1">
                <a:tableStyleId>{8A107856-5554-42FB-B03E-39F5DBC370BA}</a:tableStyleId>
              </a:tblPr>
              <a:tblGrid>
                <a:gridCol w="290423">
                  <a:extLst>
                    <a:ext uri="{9D8B030D-6E8A-4147-A177-3AD203B41FA5}">
                      <a16:colId xmlns:a16="http://schemas.microsoft.com/office/drawing/2014/main" val="1156508629"/>
                    </a:ext>
                  </a:extLst>
                </a:gridCol>
                <a:gridCol w="290423">
                  <a:extLst>
                    <a:ext uri="{9D8B030D-6E8A-4147-A177-3AD203B41FA5}">
                      <a16:colId xmlns:a16="http://schemas.microsoft.com/office/drawing/2014/main" val="1053432309"/>
                    </a:ext>
                  </a:extLst>
                </a:gridCol>
                <a:gridCol w="290423">
                  <a:extLst>
                    <a:ext uri="{9D8B030D-6E8A-4147-A177-3AD203B41FA5}">
                      <a16:colId xmlns:a16="http://schemas.microsoft.com/office/drawing/2014/main" val="1956610250"/>
                    </a:ext>
                  </a:extLst>
                </a:gridCol>
                <a:gridCol w="290423">
                  <a:extLst>
                    <a:ext uri="{9D8B030D-6E8A-4147-A177-3AD203B41FA5}">
                      <a16:colId xmlns:a16="http://schemas.microsoft.com/office/drawing/2014/main" val="3573250959"/>
                    </a:ext>
                  </a:extLst>
                </a:gridCol>
                <a:gridCol w="290423">
                  <a:extLst>
                    <a:ext uri="{9D8B030D-6E8A-4147-A177-3AD203B41FA5}">
                      <a16:colId xmlns:a16="http://schemas.microsoft.com/office/drawing/2014/main" val="2388187799"/>
                    </a:ext>
                  </a:extLst>
                </a:gridCol>
                <a:gridCol w="290423">
                  <a:extLst>
                    <a:ext uri="{9D8B030D-6E8A-4147-A177-3AD203B41FA5}">
                      <a16:colId xmlns:a16="http://schemas.microsoft.com/office/drawing/2014/main" val="1489279796"/>
                    </a:ext>
                  </a:extLst>
                </a:gridCol>
                <a:gridCol w="290423">
                  <a:extLst>
                    <a:ext uri="{9D8B030D-6E8A-4147-A177-3AD203B41FA5}">
                      <a16:colId xmlns:a16="http://schemas.microsoft.com/office/drawing/2014/main" val="30072342"/>
                    </a:ext>
                  </a:extLst>
                </a:gridCol>
                <a:gridCol w="290423">
                  <a:extLst>
                    <a:ext uri="{9D8B030D-6E8A-4147-A177-3AD203B41FA5}">
                      <a16:colId xmlns:a16="http://schemas.microsoft.com/office/drawing/2014/main" val="2805646954"/>
                    </a:ext>
                  </a:extLst>
                </a:gridCol>
              </a:tblGrid>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95824539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00532312"/>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236937237"/>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1447509278"/>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4179675795"/>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3032660321"/>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3095099070"/>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1815732213"/>
                  </a:ext>
                </a:extLst>
              </a:tr>
            </a:tbl>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A722977-B932-81BC-D24E-ADD79A311614}"/>
                  </a:ext>
                </a:extLst>
              </p:cNvPr>
              <p:cNvSpPr txBox="1"/>
              <p:nvPr/>
            </p:nvSpPr>
            <p:spPr>
              <a:xfrm>
                <a:off x="422952" y="1337051"/>
                <a:ext cx="2046653"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𝐖</m:t>
                          </m:r>
                          <m:r>
                            <a:rPr lang="en-US" altLang="zh-CN" b="1" i="0" smtClean="0">
                              <a:latin typeface="Cambria Math" panose="02040503050406030204" pitchFamily="18" charset="0"/>
                            </a:rPr>
                            <m:t>′</m:t>
                          </m:r>
                        </m:e>
                        <m:sup>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zh-CN" altLang="en-US" dirty="0"/>
              </a:p>
            </p:txBody>
          </p:sp>
        </mc:Choice>
        <mc:Fallback xmlns="">
          <p:sp>
            <p:nvSpPr>
              <p:cNvPr id="5" name="文本框 4">
                <a:extLst>
                  <a:ext uri="{FF2B5EF4-FFF2-40B4-BE49-F238E27FC236}">
                    <a16:creationId xmlns:a16="http://schemas.microsoft.com/office/drawing/2014/main" id="{0A722977-B932-81BC-D24E-ADD79A311614}"/>
                  </a:ext>
                </a:extLst>
              </p:cNvPr>
              <p:cNvSpPr txBox="1">
                <a:spLocks noRot="1" noChangeAspect="1" noMove="1" noResize="1" noEditPoints="1" noAdjustHandles="1" noChangeArrowheads="1" noChangeShapeType="1" noTextEdit="1"/>
              </p:cNvSpPr>
              <p:nvPr/>
            </p:nvSpPr>
            <p:spPr>
              <a:xfrm>
                <a:off x="422952" y="1337051"/>
                <a:ext cx="2046653" cy="468205"/>
              </a:xfrm>
              <a:prstGeom prst="rect">
                <a:avLst/>
              </a:prstGeom>
              <a:blipFill>
                <a:blip r:embed="rId2"/>
                <a:stretch>
                  <a:fillRect/>
                </a:stretch>
              </a:blipFill>
            </p:spPr>
            <p:txBody>
              <a:bodyPr/>
              <a:lstStyle/>
              <a:p>
                <a:r>
                  <a:rPr lang="zh-CN" altLang="en-US">
                    <a:noFill/>
                  </a:rPr>
                  <a:t> </a:t>
                </a:r>
              </a:p>
            </p:txBody>
          </p:sp>
        </mc:Fallback>
      </mc:AlternateContent>
      <p:sp>
        <p:nvSpPr>
          <p:cNvPr id="7" name="等号 6">
            <a:extLst>
              <a:ext uri="{FF2B5EF4-FFF2-40B4-BE49-F238E27FC236}">
                <a16:creationId xmlns:a16="http://schemas.microsoft.com/office/drawing/2014/main" id="{7CCE61D8-BC3F-E3B5-1E8E-6E311D3A7A1B}"/>
              </a:ext>
            </a:extLst>
          </p:cNvPr>
          <p:cNvSpPr/>
          <p:nvPr/>
        </p:nvSpPr>
        <p:spPr bwMode="auto">
          <a:xfrm>
            <a:off x="2426729" y="2502946"/>
            <a:ext cx="805702" cy="576064"/>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8" name="内容占位符 3">
            <a:extLst>
              <a:ext uri="{FF2B5EF4-FFF2-40B4-BE49-F238E27FC236}">
                <a16:creationId xmlns:a16="http://schemas.microsoft.com/office/drawing/2014/main" id="{50A1B500-B9C2-D19D-525D-94EB1C76988D}"/>
              </a:ext>
            </a:extLst>
          </p:cNvPr>
          <p:cNvGraphicFramePr>
            <a:graphicFrameLocks/>
          </p:cNvGraphicFramePr>
          <p:nvPr/>
        </p:nvGraphicFramePr>
        <p:xfrm>
          <a:off x="3256213" y="1826656"/>
          <a:ext cx="2323384" cy="2209800"/>
        </p:xfrm>
        <a:graphic>
          <a:graphicData uri="http://schemas.openxmlformats.org/drawingml/2006/table">
            <a:tbl>
              <a:tblPr firstRow="1" bandRow="1">
                <a:tableStyleId>{C4B1156A-380E-4F78-BDF5-A606A8083BF9}</a:tableStyleId>
              </a:tblPr>
              <a:tblGrid>
                <a:gridCol w="290423">
                  <a:extLst>
                    <a:ext uri="{9D8B030D-6E8A-4147-A177-3AD203B41FA5}">
                      <a16:colId xmlns:a16="http://schemas.microsoft.com/office/drawing/2014/main" val="1156508629"/>
                    </a:ext>
                  </a:extLst>
                </a:gridCol>
                <a:gridCol w="290423">
                  <a:extLst>
                    <a:ext uri="{9D8B030D-6E8A-4147-A177-3AD203B41FA5}">
                      <a16:colId xmlns:a16="http://schemas.microsoft.com/office/drawing/2014/main" val="1053432309"/>
                    </a:ext>
                  </a:extLst>
                </a:gridCol>
                <a:gridCol w="290423">
                  <a:extLst>
                    <a:ext uri="{9D8B030D-6E8A-4147-A177-3AD203B41FA5}">
                      <a16:colId xmlns:a16="http://schemas.microsoft.com/office/drawing/2014/main" val="1956610250"/>
                    </a:ext>
                  </a:extLst>
                </a:gridCol>
                <a:gridCol w="290423">
                  <a:extLst>
                    <a:ext uri="{9D8B030D-6E8A-4147-A177-3AD203B41FA5}">
                      <a16:colId xmlns:a16="http://schemas.microsoft.com/office/drawing/2014/main" val="3573250959"/>
                    </a:ext>
                  </a:extLst>
                </a:gridCol>
                <a:gridCol w="290423">
                  <a:extLst>
                    <a:ext uri="{9D8B030D-6E8A-4147-A177-3AD203B41FA5}">
                      <a16:colId xmlns:a16="http://schemas.microsoft.com/office/drawing/2014/main" val="2388187799"/>
                    </a:ext>
                  </a:extLst>
                </a:gridCol>
                <a:gridCol w="290423">
                  <a:extLst>
                    <a:ext uri="{9D8B030D-6E8A-4147-A177-3AD203B41FA5}">
                      <a16:colId xmlns:a16="http://schemas.microsoft.com/office/drawing/2014/main" val="1489279796"/>
                    </a:ext>
                  </a:extLst>
                </a:gridCol>
                <a:gridCol w="290423">
                  <a:extLst>
                    <a:ext uri="{9D8B030D-6E8A-4147-A177-3AD203B41FA5}">
                      <a16:colId xmlns:a16="http://schemas.microsoft.com/office/drawing/2014/main" val="30072342"/>
                    </a:ext>
                  </a:extLst>
                </a:gridCol>
                <a:gridCol w="290423">
                  <a:extLst>
                    <a:ext uri="{9D8B030D-6E8A-4147-A177-3AD203B41FA5}">
                      <a16:colId xmlns:a16="http://schemas.microsoft.com/office/drawing/2014/main" val="2805646954"/>
                    </a:ext>
                  </a:extLst>
                </a:gridCol>
              </a:tblGrid>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95824539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0532312"/>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2236937237"/>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1447509278"/>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4179675795"/>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3032660321"/>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3095099070"/>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1815732213"/>
                  </a:ext>
                </a:extLst>
              </a:tr>
            </a:tbl>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B32C49A-2485-2C8E-516F-DB8FBA871314}"/>
                  </a:ext>
                </a:extLst>
              </p:cNvPr>
              <p:cNvSpPr txBox="1"/>
              <p:nvPr/>
            </p:nvSpPr>
            <p:spPr>
              <a:xfrm>
                <a:off x="3778756" y="1358451"/>
                <a:ext cx="1349896"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𝐖</m:t>
                          </m:r>
                        </m:e>
                        <m:sup>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zh-CN" altLang="en-US" dirty="0"/>
              </a:p>
            </p:txBody>
          </p:sp>
        </mc:Choice>
        <mc:Fallback xmlns="">
          <p:sp>
            <p:nvSpPr>
              <p:cNvPr id="10" name="文本框 9">
                <a:extLst>
                  <a:ext uri="{FF2B5EF4-FFF2-40B4-BE49-F238E27FC236}">
                    <a16:creationId xmlns:a16="http://schemas.microsoft.com/office/drawing/2014/main" id="{DB32C49A-2485-2C8E-516F-DB8FBA871314}"/>
                  </a:ext>
                </a:extLst>
              </p:cNvPr>
              <p:cNvSpPr txBox="1">
                <a:spLocks noRot="1" noChangeAspect="1" noMove="1" noResize="1" noEditPoints="1" noAdjustHandles="1" noChangeArrowheads="1" noChangeShapeType="1" noTextEdit="1"/>
              </p:cNvSpPr>
              <p:nvPr/>
            </p:nvSpPr>
            <p:spPr>
              <a:xfrm>
                <a:off x="3778756" y="1358451"/>
                <a:ext cx="1349896" cy="468205"/>
              </a:xfrm>
              <a:prstGeom prst="rect">
                <a:avLst/>
              </a:prstGeom>
              <a:blipFill>
                <a:blip r:embed="rId3"/>
                <a:stretch>
                  <a:fillRect/>
                </a:stretch>
              </a:blipFill>
            </p:spPr>
            <p:txBody>
              <a:bodyPr/>
              <a:lstStyle/>
              <a:p>
                <a:r>
                  <a:rPr lang="zh-CN" altLang="en-US">
                    <a:noFill/>
                  </a:rPr>
                  <a:t> </a:t>
                </a:r>
              </a:p>
            </p:txBody>
          </p:sp>
        </mc:Fallback>
      </mc:AlternateContent>
      <p:sp>
        <p:nvSpPr>
          <p:cNvPr id="11" name="加号 10">
            <a:extLst>
              <a:ext uri="{FF2B5EF4-FFF2-40B4-BE49-F238E27FC236}">
                <a16:creationId xmlns:a16="http://schemas.microsoft.com/office/drawing/2014/main" id="{BF961026-1889-D338-241A-0E02D7259FC6}"/>
              </a:ext>
            </a:extLst>
          </p:cNvPr>
          <p:cNvSpPr/>
          <p:nvPr/>
        </p:nvSpPr>
        <p:spPr bwMode="auto">
          <a:xfrm>
            <a:off x="5627161" y="2466229"/>
            <a:ext cx="624955" cy="648072"/>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2" name="内容占位符 3">
            <a:extLst>
              <a:ext uri="{FF2B5EF4-FFF2-40B4-BE49-F238E27FC236}">
                <a16:creationId xmlns:a16="http://schemas.microsoft.com/office/drawing/2014/main" id="{C8CFF5EF-8B8E-9B73-44E5-62357DFD7467}"/>
              </a:ext>
            </a:extLst>
          </p:cNvPr>
          <p:cNvGraphicFramePr>
            <a:graphicFrameLocks/>
          </p:cNvGraphicFramePr>
          <p:nvPr/>
        </p:nvGraphicFramePr>
        <p:xfrm>
          <a:off x="6398127" y="1801002"/>
          <a:ext cx="2323384" cy="2209800"/>
        </p:xfrm>
        <a:graphic>
          <a:graphicData uri="http://schemas.openxmlformats.org/drawingml/2006/table">
            <a:tbl>
              <a:tblPr firstRow="1" bandRow="1">
                <a:tableStyleId>{69CF1AB2-1976-4502-BF36-3FF5EA218861}</a:tableStyleId>
              </a:tblPr>
              <a:tblGrid>
                <a:gridCol w="290423">
                  <a:extLst>
                    <a:ext uri="{9D8B030D-6E8A-4147-A177-3AD203B41FA5}">
                      <a16:colId xmlns:a16="http://schemas.microsoft.com/office/drawing/2014/main" val="1156508629"/>
                    </a:ext>
                  </a:extLst>
                </a:gridCol>
                <a:gridCol w="290423">
                  <a:extLst>
                    <a:ext uri="{9D8B030D-6E8A-4147-A177-3AD203B41FA5}">
                      <a16:colId xmlns:a16="http://schemas.microsoft.com/office/drawing/2014/main" val="1053432309"/>
                    </a:ext>
                  </a:extLst>
                </a:gridCol>
                <a:gridCol w="290423">
                  <a:extLst>
                    <a:ext uri="{9D8B030D-6E8A-4147-A177-3AD203B41FA5}">
                      <a16:colId xmlns:a16="http://schemas.microsoft.com/office/drawing/2014/main" val="1956610250"/>
                    </a:ext>
                  </a:extLst>
                </a:gridCol>
                <a:gridCol w="290423">
                  <a:extLst>
                    <a:ext uri="{9D8B030D-6E8A-4147-A177-3AD203B41FA5}">
                      <a16:colId xmlns:a16="http://schemas.microsoft.com/office/drawing/2014/main" val="3573250959"/>
                    </a:ext>
                  </a:extLst>
                </a:gridCol>
                <a:gridCol w="290423">
                  <a:extLst>
                    <a:ext uri="{9D8B030D-6E8A-4147-A177-3AD203B41FA5}">
                      <a16:colId xmlns:a16="http://schemas.microsoft.com/office/drawing/2014/main" val="2388187799"/>
                    </a:ext>
                  </a:extLst>
                </a:gridCol>
                <a:gridCol w="290423">
                  <a:extLst>
                    <a:ext uri="{9D8B030D-6E8A-4147-A177-3AD203B41FA5}">
                      <a16:colId xmlns:a16="http://schemas.microsoft.com/office/drawing/2014/main" val="1489279796"/>
                    </a:ext>
                  </a:extLst>
                </a:gridCol>
                <a:gridCol w="290423">
                  <a:extLst>
                    <a:ext uri="{9D8B030D-6E8A-4147-A177-3AD203B41FA5}">
                      <a16:colId xmlns:a16="http://schemas.microsoft.com/office/drawing/2014/main" val="30072342"/>
                    </a:ext>
                  </a:extLst>
                </a:gridCol>
                <a:gridCol w="290423">
                  <a:extLst>
                    <a:ext uri="{9D8B030D-6E8A-4147-A177-3AD203B41FA5}">
                      <a16:colId xmlns:a16="http://schemas.microsoft.com/office/drawing/2014/main" val="2805646954"/>
                    </a:ext>
                  </a:extLst>
                </a:gridCol>
              </a:tblGrid>
              <a:tr h="276225">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95824539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0532312"/>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2236937237"/>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1447509278"/>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4179675795"/>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3032660321"/>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309509907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1815732213"/>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FF1080-827A-8BE8-E8F0-4E4D460F0738}"/>
                  </a:ext>
                </a:extLst>
              </p:cNvPr>
              <p:cNvSpPr txBox="1"/>
              <p:nvPr/>
            </p:nvSpPr>
            <p:spPr>
              <a:xfrm>
                <a:off x="7046199" y="1332797"/>
                <a:ext cx="1349896"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rPr>
                            <m:t>𝐖</m:t>
                          </m:r>
                        </m:e>
                        <m:sup>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0CFF1080-827A-8BE8-E8F0-4E4D460F0738}"/>
                  </a:ext>
                </a:extLst>
              </p:cNvPr>
              <p:cNvSpPr txBox="1">
                <a:spLocks noRot="1" noChangeAspect="1" noMove="1" noResize="1" noEditPoints="1" noAdjustHandles="1" noChangeArrowheads="1" noChangeShapeType="1" noTextEdit="1"/>
              </p:cNvSpPr>
              <p:nvPr/>
            </p:nvSpPr>
            <p:spPr>
              <a:xfrm>
                <a:off x="7046199" y="1332797"/>
                <a:ext cx="1349896" cy="468205"/>
              </a:xfrm>
              <a:prstGeom prst="rect">
                <a:avLst/>
              </a:prstGeom>
              <a:blipFill>
                <a:blip r:embed="rId4"/>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A8052FA4-3DF4-E514-301C-4020CA200E2C}"/>
              </a:ext>
            </a:extLst>
          </p:cNvPr>
          <p:cNvSpPr/>
          <p:nvPr/>
        </p:nvSpPr>
        <p:spPr bwMode="auto">
          <a:xfrm>
            <a:off x="6252116" y="1358451"/>
            <a:ext cx="2753238" cy="2799966"/>
          </a:xfrm>
          <a:prstGeom prst="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6" name="内容占位符 1">
            <a:extLst>
              <a:ext uri="{FF2B5EF4-FFF2-40B4-BE49-F238E27FC236}">
                <a16:creationId xmlns:a16="http://schemas.microsoft.com/office/drawing/2014/main" id="{0B19421F-053C-BDC5-2C49-023DE13A1587}"/>
              </a:ext>
            </a:extLst>
          </p:cNvPr>
          <p:cNvSpPr txBox="1">
            <a:spLocks/>
          </p:cNvSpPr>
          <p:nvPr/>
        </p:nvSpPr>
        <p:spPr bwMode="auto">
          <a:xfrm>
            <a:off x="598516" y="5266195"/>
            <a:ext cx="6921731"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marL="342900" indent="-342900" algn="l" defTabSz="912813" rtl="0" eaLnBrk="1" fontAlgn="base" hangingPunct="1">
              <a:spcBef>
                <a:spcPct val="20000"/>
              </a:spcBef>
              <a:spcAft>
                <a:spcPct val="0"/>
              </a:spcAft>
              <a:buClr>
                <a:srgbClr val="003D72"/>
              </a:buClr>
              <a:buSzPct val="120000"/>
              <a:buFont typeface="System Font Regular"/>
              <a:buChar char="▸"/>
              <a:defRPr kumimoji="1" sz="2600" b="1">
                <a:solidFill>
                  <a:schemeClr val="tx1"/>
                </a:solidFill>
                <a:latin typeface="Microsoft YaHei" panose="020B0503020204020204" pitchFamily="34" charset="-122"/>
                <a:ea typeface="Microsoft YaHei" panose="020B0503020204020204" pitchFamily="34" charset="-122"/>
                <a:cs typeface="Gill Sans"/>
              </a:defRPr>
            </a:lvl1pPr>
            <a:lvl2pPr marL="742950" indent="-285750" algn="l" defTabSz="912813" rtl="0" eaLnBrk="1" fontAlgn="base" hangingPunct="1">
              <a:spcBef>
                <a:spcPct val="20000"/>
              </a:spcBef>
              <a:spcAft>
                <a:spcPct val="0"/>
              </a:spcAft>
              <a:buClr>
                <a:srgbClr val="003D72"/>
              </a:buClr>
              <a:buFont typeface="System Font Regular"/>
              <a:buChar char="▸"/>
              <a:defRPr kumimoji="1" sz="2400">
                <a:solidFill>
                  <a:schemeClr val="tx1"/>
                </a:solidFill>
                <a:latin typeface="Microsoft YaHei" panose="020B0503020204020204" pitchFamily="34" charset="-122"/>
                <a:ea typeface="Microsoft YaHei" panose="020B0503020204020204" pitchFamily="34" charset="-122"/>
                <a:cs typeface="Gill Sans"/>
              </a:defRPr>
            </a:lvl2pPr>
            <a:lvl3pPr marL="1143000" indent="-230188" algn="l" defTabSz="912813" rtl="0" eaLnBrk="1" fontAlgn="base" hangingPunct="1">
              <a:spcBef>
                <a:spcPct val="20000"/>
              </a:spcBef>
              <a:spcAft>
                <a:spcPct val="0"/>
              </a:spcAft>
              <a:buClr>
                <a:srgbClr val="003D72"/>
              </a:buClr>
              <a:buFont typeface="System Font Regular"/>
              <a:buChar char="▸"/>
              <a:defRPr kumimoji="1" sz="2000">
                <a:solidFill>
                  <a:schemeClr val="tx1"/>
                </a:solidFill>
                <a:latin typeface="Microsoft YaHei" panose="020B0503020204020204" pitchFamily="34" charset="-122"/>
                <a:ea typeface="Microsoft YaHei" panose="020B0503020204020204" pitchFamily="34" charset="-122"/>
                <a:cs typeface="Gill Sans"/>
              </a:defRPr>
            </a:lvl3pPr>
            <a:lvl4pPr marL="1600200" indent="-228600" algn="l" defTabSz="912813" rtl="0" eaLnBrk="1" fontAlgn="base" hangingPunct="1">
              <a:spcBef>
                <a:spcPct val="20000"/>
              </a:spcBef>
              <a:spcAft>
                <a:spcPct val="0"/>
              </a:spcAft>
              <a:buClr>
                <a:srgbClr val="003D72"/>
              </a:buClr>
              <a:buFont typeface="System Font Regular"/>
              <a:buChar char="▸"/>
              <a:defRPr kumimoji="1">
                <a:solidFill>
                  <a:schemeClr val="tx1"/>
                </a:solidFill>
                <a:latin typeface="Microsoft YaHei" panose="020B0503020204020204" pitchFamily="34" charset="-122"/>
                <a:ea typeface="Microsoft YaHei" panose="020B0503020204020204" pitchFamily="34" charset="-122"/>
                <a:cs typeface="Gill Sans"/>
              </a:defRPr>
            </a:lvl4pPr>
            <a:lvl5pPr marL="2057400" indent="-228600" algn="l" defTabSz="912813" rtl="0" eaLnBrk="1" fontAlgn="base" hangingPunct="1">
              <a:spcBef>
                <a:spcPct val="20000"/>
              </a:spcBef>
              <a:spcAft>
                <a:spcPct val="0"/>
              </a:spcAft>
              <a:buChar char="»"/>
              <a:defRPr kumimoji="1">
                <a:solidFill>
                  <a:srgbClr val="333399"/>
                </a:solidFill>
                <a:latin typeface="Microsoft YaHei" panose="020B0503020204020204" pitchFamily="34" charset="-122"/>
                <a:ea typeface="Microsoft YaHei" panose="020B0503020204020204" pitchFamily="34" charset="-122"/>
              </a:defRPr>
            </a:lvl5pPr>
            <a:lvl6pPr marL="2514600" indent="-228600" algn="l" defTabSz="912813" rtl="0" eaLnBrk="1" fontAlgn="base" hangingPunct="1">
              <a:spcBef>
                <a:spcPct val="20000"/>
              </a:spcBef>
              <a:spcAft>
                <a:spcPct val="0"/>
              </a:spcAft>
              <a:buChar char="»"/>
              <a:defRPr kumimoji="1">
                <a:solidFill>
                  <a:srgbClr val="333399"/>
                </a:solidFill>
                <a:latin typeface="+mn-lt"/>
                <a:ea typeface="+mn-ea"/>
              </a:defRPr>
            </a:lvl6pPr>
            <a:lvl7pPr marL="2971800" indent="-228600" algn="l" defTabSz="912813" rtl="0" eaLnBrk="1" fontAlgn="base" hangingPunct="1">
              <a:spcBef>
                <a:spcPct val="20000"/>
              </a:spcBef>
              <a:spcAft>
                <a:spcPct val="0"/>
              </a:spcAft>
              <a:buChar char="»"/>
              <a:defRPr kumimoji="1">
                <a:solidFill>
                  <a:srgbClr val="333399"/>
                </a:solidFill>
                <a:latin typeface="+mn-lt"/>
                <a:ea typeface="+mn-ea"/>
              </a:defRPr>
            </a:lvl7pPr>
            <a:lvl8pPr marL="3429000" indent="-228600" algn="l" defTabSz="912813" rtl="0" eaLnBrk="1" fontAlgn="base" hangingPunct="1">
              <a:spcBef>
                <a:spcPct val="20000"/>
              </a:spcBef>
              <a:spcAft>
                <a:spcPct val="0"/>
              </a:spcAft>
              <a:buChar char="»"/>
              <a:defRPr kumimoji="1">
                <a:solidFill>
                  <a:srgbClr val="333399"/>
                </a:solidFill>
                <a:latin typeface="+mn-lt"/>
                <a:ea typeface="+mn-ea"/>
              </a:defRPr>
            </a:lvl8pPr>
            <a:lvl9pPr marL="3886200" indent="-228600" algn="l" defTabSz="912813" rtl="0" eaLnBrk="1" fontAlgn="base" hangingPunct="1">
              <a:spcBef>
                <a:spcPct val="20000"/>
              </a:spcBef>
              <a:spcAft>
                <a:spcPct val="0"/>
              </a:spcAft>
              <a:buChar char="»"/>
              <a:defRPr kumimoji="1">
                <a:solidFill>
                  <a:srgbClr val="333399"/>
                </a:solidFill>
                <a:latin typeface="+mn-lt"/>
                <a:ea typeface="+mn-ea"/>
              </a:defRPr>
            </a:lvl9pPr>
          </a:lstStyle>
          <a:p>
            <a:r>
              <a:rPr lang="zh-CN" altLang="en-US" sz="2400" kern="0" dirty="0">
                <a:solidFill>
                  <a:srgbClr val="C00000"/>
                </a:solidFill>
                <a:latin typeface="微软雅黑" panose="020B0503020204020204" pitchFamily="34" charset="-122"/>
                <a:ea typeface="微软雅黑" panose="020B0503020204020204" pitchFamily="34" charset="-122"/>
              </a:rPr>
              <a:t>核心思想：使用∆𝐖的低秩分解来逼近∆𝐖本身</a:t>
            </a:r>
            <a:endParaRPr lang="en-US" altLang="zh-CN" sz="2400" b="0" i="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02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7" grpId="0" animBg="1"/>
      <p:bldP spid="10" grpId="0"/>
      <p:bldP spid="11" grpId="0" animBg="1"/>
      <p:bldP spid="13" grpId="0"/>
      <p:bldP spid="14" grpId="0" animBg="1"/>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65B2EB9-2F8A-D42E-28CD-ABE4436FAAD1}"/>
                  </a:ext>
                </a:extLst>
              </p:cNvPr>
              <p:cNvSpPr>
                <a:spLocks noGrp="1"/>
              </p:cNvSpPr>
              <p:nvPr>
                <p:ph idx="1"/>
              </p:nvPr>
            </p:nvSpPr>
            <p:spPr>
              <a:xfrm>
                <a:off x="114300" y="770032"/>
                <a:ext cx="8909372" cy="776738"/>
              </a:xfrm>
            </p:spPr>
            <p:txBody>
              <a:bodyPr/>
              <a:lstStyle/>
              <a:p>
                <a:r>
                  <a:rPr lang="zh-CN" altLang="en-US" sz="2400" b="0" dirty="0">
                    <a:latin typeface="微软雅黑" panose="020B0503020204020204" pitchFamily="34" charset="-122"/>
                    <a:ea typeface="微软雅黑" panose="020B0503020204020204" pitchFamily="34" charset="-122"/>
                  </a:rPr>
                  <a:t>我们采用两个低秩矩阵去逼近</a:t>
                </a:r>
                <a14:m>
                  <m:oMath xmlns:m="http://schemas.openxmlformats.org/officeDocument/2006/math">
                    <m:r>
                      <a:rPr lang="en-US" altLang="zh-CN" sz="2400" b="1" i="1" smtClean="0">
                        <a:solidFill>
                          <a:schemeClr val="tx1"/>
                        </a:solidFill>
                        <a:latin typeface="Cambria Math" panose="02040503050406030204" pitchFamily="18" charset="0"/>
                        <a:ea typeface="Cambria Math" panose="02040503050406030204" pitchFamily="18" charset="0"/>
                      </a:rPr>
                      <m:t>∆</m:t>
                    </m:r>
                    <m:r>
                      <a:rPr lang="en-US" altLang="zh-CN" sz="2400" b="1" i="0" smtClean="0">
                        <a:solidFill>
                          <a:schemeClr val="tx1"/>
                        </a:solidFill>
                        <a:latin typeface="Cambria Math" panose="02040503050406030204" pitchFamily="18" charset="0"/>
                      </a:rPr>
                      <m:t>𝐖</m:t>
                    </m:r>
                    <m:r>
                      <a:rPr lang="zh-CN" altLang="en-US" sz="2400" i="1">
                        <a:latin typeface="Cambria Math" panose="02040503050406030204" pitchFamily="18" charset="0"/>
                      </a:rPr>
                      <m:t>，</m:t>
                    </m:r>
                    <m:r>
                      <a:rPr lang="zh-CN" altLang="en-US" sz="2400" i="1" smtClean="0">
                        <a:latin typeface="Cambria Math" panose="02040503050406030204" pitchFamily="18" charset="0"/>
                      </a:rPr>
                      <m:t>因此</m:t>
                    </m:r>
                    <m:r>
                      <a:rPr lang="zh-CN" altLang="en-US" sz="2400" i="1">
                        <a:latin typeface="Cambria Math" panose="02040503050406030204" pitchFamily="18" charset="0"/>
                      </a:rPr>
                      <m:t>不妨</m:t>
                    </m:r>
                    <m:r>
                      <a:rPr lang="zh-CN" altLang="en-US" sz="2400" i="1" smtClean="0">
                        <a:latin typeface="Cambria Math" panose="02040503050406030204" pitchFamily="18" charset="0"/>
                      </a:rPr>
                      <m:t>认为</m:t>
                    </m:r>
                    <m:r>
                      <a:rPr lang="zh-CN" altLang="en-US"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𝐖</m:t>
                    </m:r>
                    <m:r>
                      <a:rPr lang="zh-CN" altLang="en-US" sz="2400" i="1" smtClean="0">
                        <a:solidFill>
                          <a:schemeClr val="tx1"/>
                        </a:solidFill>
                        <a:latin typeface="Cambria Math" panose="02040503050406030204" pitchFamily="18" charset="0"/>
                      </a:rPr>
                      <m:t>的</m:t>
                    </m:r>
                  </m:oMath>
                </a14:m>
                <a:r>
                  <a:rPr lang="zh-CN" altLang="en-US" sz="2400" b="0" dirty="0"/>
                  <a:t>秩满足</a:t>
                </a:r>
                <a14:m>
                  <m:oMath xmlns:m="http://schemas.openxmlformats.org/officeDocument/2006/math">
                    <m:r>
                      <a:rPr lang="en-US" altLang="zh-CN" sz="2400" b="0" i="1" smtClean="0">
                        <a:latin typeface="Cambria Math" panose="02040503050406030204" pitchFamily="18" charset="0"/>
                      </a:rPr>
                      <m:t>𝑟</m:t>
                    </m:r>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min</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e>
                    </m:d>
                  </m:oMath>
                </a14:m>
                <a:r>
                  <a:rPr lang="zh-CN" altLang="en-US" sz="2400" b="0" dirty="0"/>
                  <a:t>，这样</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rPr>
                      <m:t>𝐖</m:t>
                    </m:r>
                  </m:oMath>
                </a14:m>
                <a:r>
                  <a:rPr lang="zh-CN" altLang="en-US" sz="2400" b="0" dirty="0"/>
                  <a:t>可以拆分为两个低维矩阵的乘积</a:t>
                </a:r>
              </a:p>
            </p:txBody>
          </p:sp>
        </mc:Choice>
        <mc:Fallback xmlns="">
          <p:sp>
            <p:nvSpPr>
              <p:cNvPr id="2" name="内容占位符 1">
                <a:extLst>
                  <a:ext uri="{FF2B5EF4-FFF2-40B4-BE49-F238E27FC236}">
                    <a16:creationId xmlns:a16="http://schemas.microsoft.com/office/drawing/2014/main" id="{565B2EB9-2F8A-D42E-28CD-ABE4436FAAD1}"/>
                  </a:ext>
                </a:extLst>
              </p:cNvPr>
              <p:cNvSpPr>
                <a:spLocks noGrp="1" noRot="1" noChangeAspect="1" noMove="1" noResize="1" noEditPoints="1" noAdjustHandles="1" noChangeArrowheads="1" noChangeShapeType="1" noTextEdit="1"/>
              </p:cNvSpPr>
              <p:nvPr>
                <p:ph idx="1"/>
              </p:nvPr>
            </p:nvSpPr>
            <p:spPr>
              <a:xfrm>
                <a:off x="114300" y="770032"/>
                <a:ext cx="8909372" cy="776738"/>
              </a:xfrm>
              <a:blipFill>
                <a:blip r:embed="rId3"/>
                <a:stretch>
                  <a:fillRect l="-1437" t="-14063" b="-2421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A39B727-8655-A5F9-2B26-C9DF6BCE93FE}"/>
              </a:ext>
            </a:extLst>
          </p:cNvPr>
          <p:cNvSpPr>
            <a:spLocks noGrp="1"/>
          </p:cNvSpPr>
          <p:nvPr>
            <p:ph type="title"/>
          </p:nvPr>
        </p:nvSpPr>
        <p:spPr/>
        <p:txBody>
          <a:bodyPr/>
          <a:lstStyle/>
          <a:p>
            <a:r>
              <a:rPr lang="en-US" altLang="zh-CN" dirty="0" err="1"/>
              <a:t>LoRA</a:t>
            </a:r>
            <a:r>
              <a:rPr lang="zh-CN" altLang="en-US" dirty="0"/>
              <a:t>（</a:t>
            </a:r>
            <a:r>
              <a:rPr lang="en-US" altLang="zh-CN" dirty="0"/>
              <a:t>Low-Rank Adaptation</a:t>
            </a:r>
            <a:r>
              <a:rPr lang="zh-CN" altLang="en-US" dirty="0"/>
              <a:t>）</a:t>
            </a:r>
          </a:p>
        </p:txBody>
      </p:sp>
      <p:graphicFrame>
        <p:nvGraphicFramePr>
          <p:cNvPr id="8" name="内容占位符 3">
            <a:extLst>
              <a:ext uri="{FF2B5EF4-FFF2-40B4-BE49-F238E27FC236}">
                <a16:creationId xmlns:a16="http://schemas.microsoft.com/office/drawing/2014/main" id="{1FEC7A22-CF22-1A47-C44D-A4C1059DD54A}"/>
              </a:ext>
            </a:extLst>
          </p:cNvPr>
          <p:cNvGraphicFramePr>
            <a:graphicFrameLocks/>
          </p:cNvGraphicFramePr>
          <p:nvPr/>
        </p:nvGraphicFramePr>
        <p:xfrm>
          <a:off x="323528" y="2002329"/>
          <a:ext cx="2323384" cy="2177415"/>
        </p:xfrm>
        <a:graphic>
          <a:graphicData uri="http://schemas.openxmlformats.org/drawingml/2006/table">
            <a:tbl>
              <a:tblPr firstRow="1" bandRow="1">
                <a:tableStyleId>{69CF1AB2-1976-4502-BF36-3FF5EA218861}</a:tableStyleId>
              </a:tblPr>
              <a:tblGrid>
                <a:gridCol w="290423">
                  <a:extLst>
                    <a:ext uri="{9D8B030D-6E8A-4147-A177-3AD203B41FA5}">
                      <a16:colId xmlns:a16="http://schemas.microsoft.com/office/drawing/2014/main" val="1156508629"/>
                    </a:ext>
                  </a:extLst>
                </a:gridCol>
                <a:gridCol w="290423">
                  <a:extLst>
                    <a:ext uri="{9D8B030D-6E8A-4147-A177-3AD203B41FA5}">
                      <a16:colId xmlns:a16="http://schemas.microsoft.com/office/drawing/2014/main" val="1053432309"/>
                    </a:ext>
                  </a:extLst>
                </a:gridCol>
                <a:gridCol w="290423">
                  <a:extLst>
                    <a:ext uri="{9D8B030D-6E8A-4147-A177-3AD203B41FA5}">
                      <a16:colId xmlns:a16="http://schemas.microsoft.com/office/drawing/2014/main" val="1956610250"/>
                    </a:ext>
                  </a:extLst>
                </a:gridCol>
                <a:gridCol w="290423">
                  <a:extLst>
                    <a:ext uri="{9D8B030D-6E8A-4147-A177-3AD203B41FA5}">
                      <a16:colId xmlns:a16="http://schemas.microsoft.com/office/drawing/2014/main" val="3573250959"/>
                    </a:ext>
                  </a:extLst>
                </a:gridCol>
                <a:gridCol w="290423">
                  <a:extLst>
                    <a:ext uri="{9D8B030D-6E8A-4147-A177-3AD203B41FA5}">
                      <a16:colId xmlns:a16="http://schemas.microsoft.com/office/drawing/2014/main" val="2388187799"/>
                    </a:ext>
                  </a:extLst>
                </a:gridCol>
                <a:gridCol w="290423">
                  <a:extLst>
                    <a:ext uri="{9D8B030D-6E8A-4147-A177-3AD203B41FA5}">
                      <a16:colId xmlns:a16="http://schemas.microsoft.com/office/drawing/2014/main" val="1489279796"/>
                    </a:ext>
                  </a:extLst>
                </a:gridCol>
                <a:gridCol w="290423">
                  <a:extLst>
                    <a:ext uri="{9D8B030D-6E8A-4147-A177-3AD203B41FA5}">
                      <a16:colId xmlns:a16="http://schemas.microsoft.com/office/drawing/2014/main" val="30072342"/>
                    </a:ext>
                  </a:extLst>
                </a:gridCol>
                <a:gridCol w="290423">
                  <a:extLst>
                    <a:ext uri="{9D8B030D-6E8A-4147-A177-3AD203B41FA5}">
                      <a16:colId xmlns:a16="http://schemas.microsoft.com/office/drawing/2014/main" val="2805646954"/>
                    </a:ext>
                  </a:extLst>
                </a:gridCol>
              </a:tblGrid>
              <a:tr h="144191">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95824539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0532312"/>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236937237"/>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1447509278"/>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4179675795"/>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3032660321"/>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3095099070"/>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1815732213"/>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13FCF6F-58C2-499A-3780-7E70ACC51EAA}"/>
                  </a:ext>
                </a:extLst>
              </p:cNvPr>
              <p:cNvSpPr txBox="1"/>
              <p:nvPr/>
            </p:nvSpPr>
            <p:spPr>
              <a:xfrm>
                <a:off x="683569" y="1517528"/>
                <a:ext cx="1349896" cy="475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rPr>
                            <m:t>𝐖</m:t>
                          </m:r>
                        </m:e>
                        <m:sup>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zh-CN" altLang="en-US" dirty="0"/>
              </a:p>
            </p:txBody>
          </p:sp>
        </mc:Choice>
        <mc:Fallback xmlns="">
          <p:sp>
            <p:nvSpPr>
              <p:cNvPr id="9" name="文本框 8">
                <a:extLst>
                  <a:ext uri="{FF2B5EF4-FFF2-40B4-BE49-F238E27FC236}">
                    <a16:creationId xmlns:a16="http://schemas.microsoft.com/office/drawing/2014/main" id="{E13FCF6F-58C2-499A-3780-7E70ACC51EAA}"/>
                  </a:ext>
                </a:extLst>
              </p:cNvPr>
              <p:cNvSpPr txBox="1">
                <a:spLocks noRot="1" noChangeAspect="1" noMove="1" noResize="1" noEditPoints="1" noAdjustHandles="1" noChangeArrowheads="1" noChangeShapeType="1" noTextEdit="1"/>
              </p:cNvSpPr>
              <p:nvPr/>
            </p:nvSpPr>
            <p:spPr>
              <a:xfrm>
                <a:off x="683569" y="1517528"/>
                <a:ext cx="1349896" cy="475451"/>
              </a:xfrm>
              <a:prstGeom prst="rect">
                <a:avLst/>
              </a:prstGeom>
              <a:blipFill>
                <a:blip r:embed="rId4"/>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438AB13-A071-39ED-1613-BA47BF692326}"/>
              </a:ext>
            </a:extLst>
          </p:cNvPr>
          <p:cNvSpPr txBox="1"/>
          <p:nvPr/>
        </p:nvSpPr>
        <p:spPr>
          <a:xfrm>
            <a:off x="35496" y="6309320"/>
            <a:ext cx="9144000" cy="307777"/>
          </a:xfrm>
          <a:prstGeom prst="rect">
            <a:avLst/>
          </a:prstGeom>
          <a:noFill/>
        </p:spPr>
        <p:txBody>
          <a:bodyPr wrap="square">
            <a:spAutoFit/>
          </a:bodyPr>
          <a:lstStyle/>
          <a:p>
            <a:pPr fontAlgn="t"/>
            <a:r>
              <a:rPr lang="en-US" altLang="zh-CN" sz="1400" dirty="0">
                <a:solidFill>
                  <a:schemeClr val="bg2"/>
                </a:solidFill>
                <a:effectLst/>
                <a:latin typeface="Arial" panose="020B0604020202020204" pitchFamily="34" charset="0"/>
              </a:rPr>
              <a:t>Hu, Edward J., et al. "Lora: Low-rank adaptation of large language models.“ </a:t>
            </a:r>
            <a:r>
              <a:rPr lang="en-US" altLang="zh-CN" sz="1400" i="1" dirty="0">
                <a:solidFill>
                  <a:schemeClr val="bg2"/>
                </a:solidFill>
                <a:effectLst/>
                <a:latin typeface="Arial" panose="020B0604020202020204" pitchFamily="34" charset="0"/>
              </a:rPr>
              <a:t>ICLR2022</a:t>
            </a:r>
            <a:r>
              <a:rPr lang="en-US" altLang="zh-CN" sz="1400" dirty="0">
                <a:solidFill>
                  <a:schemeClr val="bg2"/>
                </a:solidFill>
                <a:effectLst/>
                <a:latin typeface="Arial" panose="020B0604020202020204" pitchFamily="34" charset="0"/>
              </a:rPr>
              <a:t> </a:t>
            </a:r>
          </a:p>
        </p:txBody>
      </p:sp>
      <p:sp>
        <p:nvSpPr>
          <p:cNvPr id="14" name="等号 13">
            <a:extLst>
              <a:ext uri="{FF2B5EF4-FFF2-40B4-BE49-F238E27FC236}">
                <a16:creationId xmlns:a16="http://schemas.microsoft.com/office/drawing/2014/main" id="{D0C77066-D64E-8C1A-D9FB-B190661FF6BD}"/>
              </a:ext>
            </a:extLst>
          </p:cNvPr>
          <p:cNvSpPr/>
          <p:nvPr/>
        </p:nvSpPr>
        <p:spPr bwMode="auto">
          <a:xfrm>
            <a:off x="2771801" y="2802601"/>
            <a:ext cx="805702" cy="576064"/>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graphicFrame>
        <p:nvGraphicFramePr>
          <p:cNvPr id="17" name="表格 16">
            <a:extLst>
              <a:ext uri="{FF2B5EF4-FFF2-40B4-BE49-F238E27FC236}">
                <a16:creationId xmlns:a16="http://schemas.microsoft.com/office/drawing/2014/main" id="{8BD41127-ABA1-FD8A-1CE0-9BA2D32B1F22}"/>
              </a:ext>
            </a:extLst>
          </p:cNvPr>
          <p:cNvGraphicFramePr>
            <a:graphicFrameLocks noGrp="1"/>
          </p:cNvGraphicFramePr>
          <p:nvPr/>
        </p:nvGraphicFramePr>
        <p:xfrm>
          <a:off x="3888394" y="1985733"/>
          <a:ext cx="871269" cy="2209800"/>
        </p:xfrm>
        <a:graphic>
          <a:graphicData uri="http://schemas.openxmlformats.org/drawingml/2006/table">
            <a:tbl>
              <a:tblPr firstRow="1" bandRow="1">
                <a:tableStyleId>{16D9F66E-5EB9-4882-86FB-DCBF35E3C3E4}</a:tableStyleId>
              </a:tblPr>
              <a:tblGrid>
                <a:gridCol w="290423">
                  <a:extLst>
                    <a:ext uri="{9D8B030D-6E8A-4147-A177-3AD203B41FA5}">
                      <a16:colId xmlns:a16="http://schemas.microsoft.com/office/drawing/2014/main" val="1872804087"/>
                    </a:ext>
                  </a:extLst>
                </a:gridCol>
                <a:gridCol w="290423">
                  <a:extLst>
                    <a:ext uri="{9D8B030D-6E8A-4147-A177-3AD203B41FA5}">
                      <a16:colId xmlns:a16="http://schemas.microsoft.com/office/drawing/2014/main" val="2807179910"/>
                    </a:ext>
                  </a:extLst>
                </a:gridCol>
                <a:gridCol w="290423">
                  <a:extLst>
                    <a:ext uri="{9D8B030D-6E8A-4147-A177-3AD203B41FA5}">
                      <a16:colId xmlns:a16="http://schemas.microsoft.com/office/drawing/2014/main" val="84313905"/>
                    </a:ext>
                  </a:extLst>
                </a:gridCol>
              </a:tblGrid>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3073033786"/>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extLst>
                  <a:ext uri="{0D108BD9-81ED-4DB2-BD59-A6C34878D82A}">
                    <a16:rowId xmlns:a16="http://schemas.microsoft.com/office/drawing/2014/main" val="3870774329"/>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1599032566"/>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3706091298"/>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3389690485"/>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425249199"/>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354514091"/>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3632386512"/>
                  </a:ext>
                </a:extLst>
              </a:tr>
            </a:tbl>
          </a:graphicData>
        </a:graphic>
      </p:graphicFrame>
      <p:graphicFrame>
        <p:nvGraphicFramePr>
          <p:cNvPr id="18" name="表格 17">
            <a:extLst>
              <a:ext uri="{FF2B5EF4-FFF2-40B4-BE49-F238E27FC236}">
                <a16:creationId xmlns:a16="http://schemas.microsoft.com/office/drawing/2014/main" id="{3B986BE4-DB18-4455-0D5E-F5540143F74B}"/>
              </a:ext>
            </a:extLst>
          </p:cNvPr>
          <p:cNvGraphicFramePr>
            <a:graphicFrameLocks noGrp="1"/>
          </p:cNvGraphicFramePr>
          <p:nvPr/>
        </p:nvGraphicFramePr>
        <p:xfrm>
          <a:off x="5796137" y="2692488"/>
          <a:ext cx="2323384" cy="796290"/>
        </p:xfrm>
        <a:graphic>
          <a:graphicData uri="http://schemas.openxmlformats.org/drawingml/2006/table">
            <a:tbl>
              <a:tblPr firstRow="1" bandRow="1">
                <a:tableStyleId>{C4B1156A-380E-4F78-BDF5-A606A8083BF9}</a:tableStyleId>
              </a:tblPr>
              <a:tblGrid>
                <a:gridCol w="290423">
                  <a:extLst>
                    <a:ext uri="{9D8B030D-6E8A-4147-A177-3AD203B41FA5}">
                      <a16:colId xmlns:a16="http://schemas.microsoft.com/office/drawing/2014/main" val="1474084419"/>
                    </a:ext>
                  </a:extLst>
                </a:gridCol>
                <a:gridCol w="290423">
                  <a:extLst>
                    <a:ext uri="{9D8B030D-6E8A-4147-A177-3AD203B41FA5}">
                      <a16:colId xmlns:a16="http://schemas.microsoft.com/office/drawing/2014/main" val="2498136631"/>
                    </a:ext>
                  </a:extLst>
                </a:gridCol>
                <a:gridCol w="290423">
                  <a:extLst>
                    <a:ext uri="{9D8B030D-6E8A-4147-A177-3AD203B41FA5}">
                      <a16:colId xmlns:a16="http://schemas.microsoft.com/office/drawing/2014/main" val="2539340251"/>
                    </a:ext>
                  </a:extLst>
                </a:gridCol>
                <a:gridCol w="290423">
                  <a:extLst>
                    <a:ext uri="{9D8B030D-6E8A-4147-A177-3AD203B41FA5}">
                      <a16:colId xmlns:a16="http://schemas.microsoft.com/office/drawing/2014/main" val="626694812"/>
                    </a:ext>
                  </a:extLst>
                </a:gridCol>
                <a:gridCol w="290423">
                  <a:extLst>
                    <a:ext uri="{9D8B030D-6E8A-4147-A177-3AD203B41FA5}">
                      <a16:colId xmlns:a16="http://schemas.microsoft.com/office/drawing/2014/main" val="402272835"/>
                    </a:ext>
                  </a:extLst>
                </a:gridCol>
                <a:gridCol w="290423">
                  <a:extLst>
                    <a:ext uri="{9D8B030D-6E8A-4147-A177-3AD203B41FA5}">
                      <a16:colId xmlns:a16="http://schemas.microsoft.com/office/drawing/2014/main" val="4197670560"/>
                    </a:ext>
                  </a:extLst>
                </a:gridCol>
                <a:gridCol w="290423">
                  <a:extLst>
                    <a:ext uri="{9D8B030D-6E8A-4147-A177-3AD203B41FA5}">
                      <a16:colId xmlns:a16="http://schemas.microsoft.com/office/drawing/2014/main" val="2831184163"/>
                    </a:ext>
                  </a:extLst>
                </a:gridCol>
                <a:gridCol w="290423">
                  <a:extLst>
                    <a:ext uri="{9D8B030D-6E8A-4147-A177-3AD203B41FA5}">
                      <a16:colId xmlns:a16="http://schemas.microsoft.com/office/drawing/2014/main" val="2494094723"/>
                    </a:ext>
                  </a:extLst>
                </a:gridCol>
              </a:tblGrid>
              <a:tr h="144191">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603102068"/>
                  </a:ext>
                </a:extLst>
              </a:tr>
              <a:tr h="276225">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451754046"/>
                  </a:ext>
                </a:extLst>
              </a:tr>
              <a:tr h="276225">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13468125"/>
                  </a:ext>
                </a:extLst>
              </a:tr>
            </a:tbl>
          </a:graphicData>
        </a:graphic>
      </p:graphicFrame>
      <p:sp>
        <p:nvSpPr>
          <p:cNvPr id="19" name="乘号 18">
            <a:extLst>
              <a:ext uri="{FF2B5EF4-FFF2-40B4-BE49-F238E27FC236}">
                <a16:creationId xmlns:a16="http://schemas.microsoft.com/office/drawing/2014/main" id="{42379F89-7B73-99B1-4311-BD65E4893394}"/>
              </a:ext>
            </a:extLst>
          </p:cNvPr>
          <p:cNvSpPr/>
          <p:nvPr/>
        </p:nvSpPr>
        <p:spPr bwMode="auto">
          <a:xfrm>
            <a:off x="4932041" y="2788746"/>
            <a:ext cx="648072" cy="576064"/>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5756FC5-A634-5802-3988-2BFBC5D3231D}"/>
                  </a:ext>
                </a:extLst>
              </p:cNvPr>
              <p:cNvSpPr txBox="1"/>
              <p:nvPr/>
            </p:nvSpPr>
            <p:spPr>
              <a:xfrm>
                <a:off x="3707905" y="1469633"/>
                <a:ext cx="1349896"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𝐁</m:t>
                          </m:r>
                        </m:e>
                        <m:sup>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sup>
                      </m:sSup>
                    </m:oMath>
                  </m:oMathPara>
                </a14:m>
                <a:endParaRPr lang="zh-CN" altLang="en-US" dirty="0"/>
              </a:p>
            </p:txBody>
          </p:sp>
        </mc:Choice>
        <mc:Fallback xmlns="">
          <p:sp>
            <p:nvSpPr>
              <p:cNvPr id="20" name="文本框 19">
                <a:extLst>
                  <a:ext uri="{FF2B5EF4-FFF2-40B4-BE49-F238E27FC236}">
                    <a16:creationId xmlns:a16="http://schemas.microsoft.com/office/drawing/2014/main" id="{15756FC5-A634-5802-3988-2BFBC5D3231D}"/>
                  </a:ext>
                </a:extLst>
              </p:cNvPr>
              <p:cNvSpPr txBox="1">
                <a:spLocks noRot="1" noChangeAspect="1" noMove="1" noResize="1" noEditPoints="1" noAdjustHandles="1" noChangeArrowheads="1" noChangeShapeType="1" noTextEdit="1"/>
              </p:cNvSpPr>
              <p:nvPr/>
            </p:nvSpPr>
            <p:spPr>
              <a:xfrm>
                <a:off x="3707905" y="1469633"/>
                <a:ext cx="1349896" cy="4682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D9099A5-F22A-9956-4F8A-71EFE570DAEE}"/>
                  </a:ext>
                </a:extLst>
              </p:cNvPr>
              <p:cNvSpPr txBox="1"/>
              <p:nvPr/>
            </p:nvSpPr>
            <p:spPr>
              <a:xfrm>
                <a:off x="6282881" y="2224283"/>
                <a:ext cx="1349896"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𝐀</m:t>
                          </m:r>
                        </m:e>
                        <m:sup>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zh-CN" altLang="en-US" dirty="0"/>
              </a:p>
            </p:txBody>
          </p:sp>
        </mc:Choice>
        <mc:Fallback xmlns="">
          <p:sp>
            <p:nvSpPr>
              <p:cNvPr id="21" name="文本框 20">
                <a:extLst>
                  <a:ext uri="{FF2B5EF4-FFF2-40B4-BE49-F238E27FC236}">
                    <a16:creationId xmlns:a16="http://schemas.microsoft.com/office/drawing/2014/main" id="{8D9099A5-F22A-9956-4F8A-71EFE570DAEE}"/>
                  </a:ext>
                </a:extLst>
              </p:cNvPr>
              <p:cNvSpPr txBox="1">
                <a:spLocks noRot="1" noChangeAspect="1" noMove="1" noResize="1" noEditPoints="1" noAdjustHandles="1" noChangeArrowheads="1" noChangeShapeType="1" noTextEdit="1"/>
              </p:cNvSpPr>
              <p:nvPr/>
            </p:nvSpPr>
            <p:spPr>
              <a:xfrm>
                <a:off x="6282881" y="2224283"/>
                <a:ext cx="1349896" cy="4682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824FBA75-7BF0-F585-3374-A2F45EBB9E06}"/>
                  </a:ext>
                </a:extLst>
              </p:cNvPr>
              <p:cNvSpPr txBox="1"/>
              <p:nvPr/>
            </p:nvSpPr>
            <p:spPr>
              <a:xfrm>
                <a:off x="1903668" y="4839624"/>
                <a:ext cx="4993170" cy="492443"/>
              </a:xfrm>
              <a:prstGeom prst="rect">
                <a:avLst/>
              </a:prstGeom>
              <a:noFill/>
              <a:ln w="28575">
                <a:solidFill>
                  <a:srgbClr val="FF0000"/>
                </a:solidFill>
                <a:prstDash val="dash"/>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rPr>
                          </m:ctrlPr>
                        </m:sSupPr>
                        <m:e>
                          <m:r>
                            <a:rPr lang="en-US" altLang="zh-CN" sz="3200" b="1" i="0" smtClean="0">
                              <a:latin typeface="Cambria Math" panose="02040503050406030204" pitchFamily="18" charset="0"/>
                            </a:rPr>
                            <m:t>𝐖</m:t>
                          </m:r>
                        </m:e>
                        <m:sup>
                          <m:r>
                            <a:rPr lang="en-US" altLang="zh-CN" sz="3200" b="1" i="0" smtClean="0">
                              <a:latin typeface="Cambria Math" panose="02040503050406030204" pitchFamily="18" charset="0"/>
                            </a:rPr>
                            <m:t>′</m:t>
                          </m:r>
                        </m:sup>
                      </m:sSup>
                      <m:r>
                        <a:rPr lang="en-US" altLang="zh-CN" sz="3200" b="1" i="0" smtClean="0">
                          <a:latin typeface="Cambria Math" panose="02040503050406030204" pitchFamily="18" charset="0"/>
                        </a:rPr>
                        <m:t>=</m:t>
                      </m:r>
                      <m:r>
                        <a:rPr lang="en-US" altLang="zh-CN" sz="3200" b="1" i="0" smtClean="0">
                          <a:latin typeface="Cambria Math" panose="02040503050406030204" pitchFamily="18" charset="0"/>
                        </a:rPr>
                        <m:t>𝐖</m:t>
                      </m:r>
                      <m:r>
                        <a:rPr lang="en-US" altLang="zh-CN" sz="3200" b="1" i="0" smtClean="0">
                          <a:latin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m:t>
                      </m:r>
                      <m:r>
                        <a:rPr lang="en-US" altLang="zh-CN" sz="3200" b="1" i="0" smtClean="0">
                          <a:latin typeface="Cambria Math" panose="02040503050406030204" pitchFamily="18" charset="0"/>
                          <a:ea typeface="Cambria Math" panose="02040503050406030204" pitchFamily="18" charset="0"/>
                        </a:rPr>
                        <m:t>𝐖</m:t>
                      </m:r>
                      <m:r>
                        <a:rPr lang="en-US" altLang="zh-CN" sz="3200" b="1" i="1" smtClean="0">
                          <a:latin typeface="Cambria Math" panose="02040503050406030204" pitchFamily="18" charset="0"/>
                          <a:ea typeface="Cambria Math" panose="02040503050406030204" pitchFamily="18" charset="0"/>
                        </a:rPr>
                        <m:t>=</m:t>
                      </m:r>
                      <m:r>
                        <a:rPr lang="en-US" altLang="zh-CN" sz="3200" b="1" i="0" smtClean="0">
                          <a:latin typeface="Cambria Math" panose="02040503050406030204" pitchFamily="18" charset="0"/>
                          <a:ea typeface="Cambria Math" panose="02040503050406030204" pitchFamily="18" charset="0"/>
                        </a:rPr>
                        <m:t>𝐖</m:t>
                      </m:r>
                      <m:r>
                        <a:rPr lang="en-US" altLang="zh-CN" sz="3200" b="1" i="0" smtClean="0">
                          <a:latin typeface="Cambria Math" panose="02040503050406030204" pitchFamily="18" charset="0"/>
                          <a:ea typeface="Cambria Math" panose="02040503050406030204" pitchFamily="18" charset="0"/>
                        </a:rPr>
                        <m:t>+</m:t>
                      </m:r>
                      <m:r>
                        <a:rPr lang="en-US" altLang="zh-CN" sz="3200" b="1" i="0" smtClean="0">
                          <a:latin typeface="Cambria Math" panose="02040503050406030204" pitchFamily="18" charset="0"/>
                          <a:ea typeface="Cambria Math" panose="02040503050406030204" pitchFamily="18" charset="0"/>
                        </a:rPr>
                        <m:t>𝐁𝐀</m:t>
                      </m:r>
                    </m:oMath>
                  </m:oMathPara>
                </a14:m>
                <a:endParaRPr lang="zh-CN" altLang="en-US" sz="3200" b="1" dirty="0"/>
              </a:p>
            </p:txBody>
          </p:sp>
        </mc:Choice>
        <mc:Fallback>
          <p:sp>
            <p:nvSpPr>
              <p:cNvPr id="22" name="文本框 21">
                <a:extLst>
                  <a:ext uri="{FF2B5EF4-FFF2-40B4-BE49-F238E27FC236}">
                    <a16:creationId xmlns:a16="http://schemas.microsoft.com/office/drawing/2014/main" id="{824FBA75-7BF0-F585-3374-A2F45EBB9E06}"/>
                  </a:ext>
                </a:extLst>
              </p:cNvPr>
              <p:cNvSpPr txBox="1">
                <a:spLocks noRot="1" noChangeAspect="1" noMove="1" noResize="1" noEditPoints="1" noAdjustHandles="1" noChangeArrowheads="1" noChangeShapeType="1" noTextEdit="1"/>
              </p:cNvSpPr>
              <p:nvPr/>
            </p:nvSpPr>
            <p:spPr>
              <a:xfrm>
                <a:off x="1903668" y="4839624"/>
                <a:ext cx="4993170" cy="492443"/>
              </a:xfrm>
              <a:prstGeom prst="rect">
                <a:avLst/>
              </a:prstGeom>
              <a:blipFill>
                <a:blip r:embed="rId7"/>
                <a:stretch>
                  <a:fillRect/>
                </a:stretch>
              </a:blipFill>
              <a:ln w="28575">
                <a:solidFill>
                  <a:srgbClr val="FF0000"/>
                </a:solidFill>
                <a:prstDash val="dash"/>
              </a:ln>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8B4E1C22-630E-C042-2BC4-C8EA40C17F84}"/>
              </a:ext>
            </a:extLst>
          </p:cNvPr>
          <p:cNvSpPr txBox="1"/>
          <p:nvPr/>
        </p:nvSpPr>
        <p:spPr>
          <a:xfrm>
            <a:off x="4080367" y="2722835"/>
            <a:ext cx="514350" cy="707886"/>
          </a:xfrm>
          <a:prstGeom prst="rect">
            <a:avLst/>
          </a:prstGeom>
          <a:noFill/>
        </p:spPr>
        <p:txBody>
          <a:bodyPr wrap="square" rtlCol="0">
            <a:spAutoFit/>
          </a:bodyPr>
          <a:lstStyle/>
          <a:p>
            <a:r>
              <a:rPr lang="en-US" altLang="zh-CN" sz="4000" b="1" dirty="0">
                <a:solidFill>
                  <a:srgbClr val="002060"/>
                </a:solidFill>
              </a:rPr>
              <a:t>0</a:t>
            </a:r>
            <a:endParaRPr lang="zh-CN" altLang="en-US" sz="4000" b="1" dirty="0">
              <a:solidFill>
                <a:srgbClr val="002060"/>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2C089B7-0DC2-D2EB-C2A4-0F88E3E4FF32}"/>
                  </a:ext>
                </a:extLst>
              </p:cNvPr>
              <p:cNvSpPr txBox="1"/>
              <p:nvPr/>
            </p:nvSpPr>
            <p:spPr>
              <a:xfrm>
                <a:off x="5724129" y="2722252"/>
                <a:ext cx="2323384" cy="7218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4000" b="0" i="1" smtClean="0">
                          <a:latin typeface="Cambria Math" panose="02040503050406030204" pitchFamily="18" charset="0"/>
                        </a:rPr>
                        <m:t>𝒩</m:t>
                      </m:r>
                      <m:r>
                        <a:rPr lang="en-US" altLang="zh-CN" sz="4000" b="0" i="1" smtClean="0">
                          <a:latin typeface="Cambria Math" panose="02040503050406030204" pitchFamily="18" charset="0"/>
                        </a:rPr>
                        <m:t>(</m:t>
                      </m:r>
                      <m:r>
                        <a:rPr lang="en-US" altLang="zh-CN" sz="4000" b="1" i="1" smtClean="0">
                          <a:latin typeface="Cambria Math" panose="02040503050406030204" pitchFamily="18" charset="0"/>
                        </a:rPr>
                        <m:t>𝟎</m:t>
                      </m:r>
                      <m:r>
                        <a:rPr lang="en-US" altLang="zh-CN" sz="4000" b="0" i="1" smtClean="0">
                          <a:latin typeface="Cambria Math" panose="02040503050406030204" pitchFamily="18" charset="0"/>
                        </a:rPr>
                        <m:t>,</m:t>
                      </m:r>
                      <m:sSup>
                        <m:sSupPr>
                          <m:ctrlPr>
                            <a:rPr lang="en-US" altLang="zh-CN" sz="4000" i="1" smtClean="0">
                              <a:latin typeface="Cambria Math" panose="02040503050406030204" pitchFamily="18" charset="0"/>
                            </a:rPr>
                          </m:ctrlPr>
                        </m:sSupPr>
                        <m:e>
                          <m:r>
                            <a:rPr lang="zh-CN" altLang="en-US" sz="4000" b="0" i="1" smtClean="0">
                              <a:latin typeface="Cambria Math" panose="02040503050406030204" pitchFamily="18" charset="0"/>
                            </a:rPr>
                            <m:t>𝜎</m:t>
                          </m:r>
                        </m:e>
                        <m:sup>
                          <m:r>
                            <a:rPr lang="en-US" altLang="zh-CN" sz="4000" b="0" i="1" smtClean="0">
                              <a:latin typeface="Cambria Math" panose="02040503050406030204" pitchFamily="18" charset="0"/>
                            </a:rPr>
                            <m:t>2</m:t>
                          </m:r>
                        </m:sup>
                      </m:sSup>
                      <m:r>
                        <a:rPr lang="en-US" altLang="zh-CN" sz="4000" b="0" i="1" smtClean="0">
                          <a:latin typeface="Cambria Math" panose="02040503050406030204" pitchFamily="18" charset="0"/>
                        </a:rPr>
                        <m:t>)</m:t>
                      </m:r>
                    </m:oMath>
                  </m:oMathPara>
                </a14:m>
                <a:endParaRPr lang="zh-CN" altLang="en-US" sz="4000" dirty="0"/>
              </a:p>
            </p:txBody>
          </p:sp>
        </mc:Choice>
        <mc:Fallback xmlns="">
          <p:sp>
            <p:nvSpPr>
              <p:cNvPr id="25" name="文本框 24">
                <a:extLst>
                  <a:ext uri="{FF2B5EF4-FFF2-40B4-BE49-F238E27FC236}">
                    <a16:creationId xmlns:a16="http://schemas.microsoft.com/office/drawing/2014/main" id="{42C089B7-0DC2-D2EB-C2A4-0F88E3E4FF32}"/>
                  </a:ext>
                </a:extLst>
              </p:cNvPr>
              <p:cNvSpPr txBox="1">
                <a:spLocks noRot="1" noChangeAspect="1" noMove="1" noResize="1" noEditPoints="1" noAdjustHandles="1" noChangeArrowheads="1" noChangeShapeType="1" noTextEdit="1"/>
              </p:cNvSpPr>
              <p:nvPr/>
            </p:nvSpPr>
            <p:spPr>
              <a:xfrm>
                <a:off x="5724129" y="2722252"/>
                <a:ext cx="2323384" cy="72180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内容占位符 1">
                <a:extLst>
                  <a:ext uri="{FF2B5EF4-FFF2-40B4-BE49-F238E27FC236}">
                    <a16:creationId xmlns:a16="http://schemas.microsoft.com/office/drawing/2014/main" id="{1E55C13C-9B30-96DF-3ABB-A40E1990122E}"/>
                  </a:ext>
                </a:extLst>
              </p:cNvPr>
              <p:cNvSpPr txBox="1">
                <a:spLocks/>
              </p:cNvSpPr>
              <p:nvPr/>
            </p:nvSpPr>
            <p:spPr bwMode="auto">
              <a:xfrm>
                <a:off x="118521" y="4270912"/>
                <a:ext cx="8001000" cy="531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marL="342900" indent="-342900" algn="l" defTabSz="912813" rtl="0" eaLnBrk="1" fontAlgn="base" hangingPunct="1">
                  <a:spcBef>
                    <a:spcPct val="20000"/>
                  </a:spcBef>
                  <a:spcAft>
                    <a:spcPct val="0"/>
                  </a:spcAft>
                  <a:buClr>
                    <a:srgbClr val="003D72"/>
                  </a:buClr>
                  <a:buSzPct val="120000"/>
                  <a:buFont typeface="System Font Regular"/>
                  <a:buChar char="▸"/>
                  <a:defRPr kumimoji="1" sz="2600" b="1">
                    <a:solidFill>
                      <a:schemeClr val="tx1"/>
                    </a:solidFill>
                    <a:latin typeface="Microsoft YaHei" panose="020B0503020204020204" pitchFamily="34" charset="-122"/>
                    <a:ea typeface="Microsoft YaHei" panose="020B0503020204020204" pitchFamily="34" charset="-122"/>
                    <a:cs typeface="Gill Sans"/>
                  </a:defRPr>
                </a:lvl1pPr>
                <a:lvl2pPr marL="742950" indent="-285750" algn="l" defTabSz="912813" rtl="0" eaLnBrk="1" fontAlgn="base" hangingPunct="1">
                  <a:spcBef>
                    <a:spcPct val="20000"/>
                  </a:spcBef>
                  <a:spcAft>
                    <a:spcPct val="0"/>
                  </a:spcAft>
                  <a:buClr>
                    <a:srgbClr val="003D72"/>
                  </a:buClr>
                  <a:buFont typeface="System Font Regular"/>
                  <a:buChar char="▸"/>
                  <a:defRPr kumimoji="1" sz="2400">
                    <a:solidFill>
                      <a:schemeClr val="tx1"/>
                    </a:solidFill>
                    <a:latin typeface="Microsoft YaHei" panose="020B0503020204020204" pitchFamily="34" charset="-122"/>
                    <a:ea typeface="Microsoft YaHei" panose="020B0503020204020204" pitchFamily="34" charset="-122"/>
                    <a:cs typeface="Gill Sans"/>
                  </a:defRPr>
                </a:lvl2pPr>
                <a:lvl3pPr marL="1143000" indent="-230188" algn="l" defTabSz="912813" rtl="0" eaLnBrk="1" fontAlgn="base" hangingPunct="1">
                  <a:spcBef>
                    <a:spcPct val="20000"/>
                  </a:spcBef>
                  <a:spcAft>
                    <a:spcPct val="0"/>
                  </a:spcAft>
                  <a:buClr>
                    <a:srgbClr val="003D72"/>
                  </a:buClr>
                  <a:buFont typeface="System Font Regular"/>
                  <a:buChar char="▸"/>
                  <a:defRPr kumimoji="1" sz="2000">
                    <a:solidFill>
                      <a:schemeClr val="tx1"/>
                    </a:solidFill>
                    <a:latin typeface="Microsoft YaHei" panose="020B0503020204020204" pitchFamily="34" charset="-122"/>
                    <a:ea typeface="Microsoft YaHei" panose="020B0503020204020204" pitchFamily="34" charset="-122"/>
                    <a:cs typeface="Gill Sans"/>
                  </a:defRPr>
                </a:lvl3pPr>
                <a:lvl4pPr marL="1600200" indent="-228600" algn="l" defTabSz="912813" rtl="0" eaLnBrk="1" fontAlgn="base" hangingPunct="1">
                  <a:spcBef>
                    <a:spcPct val="20000"/>
                  </a:spcBef>
                  <a:spcAft>
                    <a:spcPct val="0"/>
                  </a:spcAft>
                  <a:buClr>
                    <a:srgbClr val="003D72"/>
                  </a:buClr>
                  <a:buFont typeface="System Font Regular"/>
                  <a:buChar char="▸"/>
                  <a:defRPr kumimoji="1">
                    <a:solidFill>
                      <a:schemeClr val="tx1"/>
                    </a:solidFill>
                    <a:latin typeface="Microsoft YaHei" panose="020B0503020204020204" pitchFamily="34" charset="-122"/>
                    <a:ea typeface="Microsoft YaHei" panose="020B0503020204020204" pitchFamily="34" charset="-122"/>
                    <a:cs typeface="Gill Sans"/>
                  </a:defRPr>
                </a:lvl4pPr>
                <a:lvl5pPr marL="2057400" indent="-228600" algn="l" defTabSz="912813" rtl="0" eaLnBrk="1" fontAlgn="base" hangingPunct="1">
                  <a:spcBef>
                    <a:spcPct val="20000"/>
                  </a:spcBef>
                  <a:spcAft>
                    <a:spcPct val="0"/>
                  </a:spcAft>
                  <a:buChar char="»"/>
                  <a:defRPr kumimoji="1">
                    <a:solidFill>
                      <a:srgbClr val="333399"/>
                    </a:solidFill>
                    <a:latin typeface="Microsoft YaHei" panose="020B0503020204020204" pitchFamily="34" charset="-122"/>
                    <a:ea typeface="Microsoft YaHei" panose="020B0503020204020204" pitchFamily="34" charset="-122"/>
                  </a:defRPr>
                </a:lvl5pPr>
                <a:lvl6pPr marL="2514600" indent="-228600" algn="l" defTabSz="912813" rtl="0" eaLnBrk="1" fontAlgn="base" hangingPunct="1">
                  <a:spcBef>
                    <a:spcPct val="20000"/>
                  </a:spcBef>
                  <a:spcAft>
                    <a:spcPct val="0"/>
                  </a:spcAft>
                  <a:buChar char="»"/>
                  <a:defRPr kumimoji="1">
                    <a:solidFill>
                      <a:srgbClr val="333399"/>
                    </a:solidFill>
                    <a:latin typeface="+mn-lt"/>
                    <a:ea typeface="+mn-ea"/>
                  </a:defRPr>
                </a:lvl6pPr>
                <a:lvl7pPr marL="2971800" indent="-228600" algn="l" defTabSz="912813" rtl="0" eaLnBrk="1" fontAlgn="base" hangingPunct="1">
                  <a:spcBef>
                    <a:spcPct val="20000"/>
                  </a:spcBef>
                  <a:spcAft>
                    <a:spcPct val="0"/>
                  </a:spcAft>
                  <a:buChar char="»"/>
                  <a:defRPr kumimoji="1">
                    <a:solidFill>
                      <a:srgbClr val="333399"/>
                    </a:solidFill>
                    <a:latin typeface="+mn-lt"/>
                    <a:ea typeface="+mn-ea"/>
                  </a:defRPr>
                </a:lvl7pPr>
                <a:lvl8pPr marL="3429000" indent="-228600" algn="l" defTabSz="912813" rtl="0" eaLnBrk="1" fontAlgn="base" hangingPunct="1">
                  <a:spcBef>
                    <a:spcPct val="20000"/>
                  </a:spcBef>
                  <a:spcAft>
                    <a:spcPct val="0"/>
                  </a:spcAft>
                  <a:buChar char="»"/>
                  <a:defRPr kumimoji="1">
                    <a:solidFill>
                      <a:srgbClr val="333399"/>
                    </a:solidFill>
                    <a:latin typeface="+mn-lt"/>
                    <a:ea typeface="+mn-ea"/>
                  </a:defRPr>
                </a:lvl8pPr>
                <a:lvl9pPr marL="3886200" indent="-228600" algn="l" defTabSz="912813" rtl="0" eaLnBrk="1" fontAlgn="base" hangingPunct="1">
                  <a:spcBef>
                    <a:spcPct val="20000"/>
                  </a:spcBef>
                  <a:spcAft>
                    <a:spcPct val="0"/>
                  </a:spcAft>
                  <a:buChar char="»"/>
                  <a:defRPr kumimoji="1">
                    <a:solidFill>
                      <a:srgbClr val="333399"/>
                    </a:solidFill>
                    <a:latin typeface="+mn-lt"/>
                    <a:ea typeface="+mn-ea"/>
                  </a:defRPr>
                </a:lvl9pPr>
              </a:lstStyle>
              <a:p>
                <a:r>
                  <a:rPr lang="zh-CN" altLang="en-US" sz="2400" b="0" kern="0" dirty="0"/>
                  <a:t>一般将</a:t>
                </a:r>
                <a14:m>
                  <m:oMath xmlns:m="http://schemas.openxmlformats.org/officeDocument/2006/math">
                    <m:r>
                      <a:rPr lang="en-US" altLang="zh-CN" sz="2400" b="1" i="0" smtClean="0">
                        <a:latin typeface="Cambria Math" panose="02040503050406030204" pitchFamily="18" charset="0"/>
                      </a:rPr>
                      <m:t>𝐁</m:t>
                    </m:r>
                  </m:oMath>
                </a14:m>
                <a:r>
                  <a:rPr lang="zh-CN" altLang="en-US" sz="2400" b="0" kern="0" dirty="0"/>
                  <a:t>初始化为</a:t>
                </a:r>
                <a14:m>
                  <m:oMath xmlns:m="http://schemas.openxmlformats.org/officeDocument/2006/math">
                    <m:r>
                      <a:rPr lang="en-US" altLang="zh-CN" sz="2400" b="1" i="0" smtClean="0">
                        <a:latin typeface="Cambria Math" panose="02040503050406030204" pitchFamily="18" charset="0"/>
                      </a:rPr>
                      <m:t>𝟎</m:t>
                    </m:r>
                  </m:oMath>
                </a14:m>
                <a:r>
                  <a:rPr lang="zh-CN" altLang="en-US" sz="2400" b="0" kern="0" dirty="0"/>
                  <a:t>，</a:t>
                </a:r>
                <a:r>
                  <a:rPr lang="en-US" altLang="zh-CN" sz="2400" dirty="0"/>
                  <a:t> </a:t>
                </a:r>
                <a14:m>
                  <m:oMath xmlns:m="http://schemas.openxmlformats.org/officeDocument/2006/math">
                    <m:r>
                      <a:rPr lang="en-US" altLang="zh-CN" sz="2400" b="1" i="0" smtClean="0">
                        <a:latin typeface="Cambria Math" panose="02040503050406030204" pitchFamily="18" charset="0"/>
                      </a:rPr>
                      <m:t>𝐀</m:t>
                    </m:r>
                  </m:oMath>
                </a14:m>
                <a:r>
                  <a:rPr lang="zh-CN" altLang="en-US" sz="2400" b="0" kern="0" dirty="0"/>
                  <a:t> 初始化为</a:t>
                </a:r>
                <a14:m>
                  <m:oMath xmlns:m="http://schemas.openxmlformats.org/officeDocument/2006/math">
                    <m:r>
                      <a:rPr lang="zh-CN" altLang="en-US" sz="2400" b="0" i="1">
                        <a:latin typeface="Cambria Math" panose="02040503050406030204" pitchFamily="18" charset="0"/>
                      </a:rPr>
                      <m:t>𝒩</m:t>
                    </m:r>
                    <m:r>
                      <a:rPr lang="en-US" altLang="zh-CN" sz="2400" b="0" i="1">
                        <a:latin typeface="Cambria Math" panose="02040503050406030204" pitchFamily="18" charset="0"/>
                      </a:rPr>
                      <m:t>(</m:t>
                    </m:r>
                    <m:r>
                      <a:rPr lang="en-US" altLang="zh-CN" sz="2400" i="1">
                        <a:latin typeface="Cambria Math" panose="02040503050406030204" pitchFamily="18" charset="0"/>
                      </a:rPr>
                      <m:t>𝟎</m:t>
                    </m:r>
                    <m:r>
                      <a:rPr lang="en-US" altLang="zh-CN" sz="2400" b="0" i="1">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b="0" i="1">
                            <a:latin typeface="Cambria Math" panose="02040503050406030204" pitchFamily="18" charset="0"/>
                          </a:rPr>
                          <m:t>𝜎</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m:t>
                    </m:r>
                    <m:r>
                      <a:rPr lang="zh-CN" altLang="en-US" sz="2400" b="0" i="1" smtClean="0">
                        <a:latin typeface="Cambria Math" panose="02040503050406030204" pitchFamily="18" charset="0"/>
                      </a:rPr>
                      <m:t>。</m:t>
                    </m:r>
                  </m:oMath>
                </a14:m>
                <a:endParaRPr lang="zh-CN" altLang="en-US" sz="2400" dirty="0"/>
              </a:p>
            </p:txBody>
          </p:sp>
        </mc:Choice>
        <mc:Fallback>
          <p:sp>
            <p:nvSpPr>
              <p:cNvPr id="29" name="内容占位符 1">
                <a:extLst>
                  <a:ext uri="{FF2B5EF4-FFF2-40B4-BE49-F238E27FC236}">
                    <a16:creationId xmlns:a16="http://schemas.microsoft.com/office/drawing/2014/main" id="{1E55C13C-9B30-96DF-3ABB-A40E1990122E}"/>
                  </a:ext>
                </a:extLst>
              </p:cNvPr>
              <p:cNvSpPr txBox="1">
                <a:spLocks noRot="1" noChangeAspect="1" noMove="1" noResize="1" noEditPoints="1" noAdjustHandles="1" noChangeArrowheads="1" noChangeShapeType="1" noTextEdit="1"/>
              </p:cNvSpPr>
              <p:nvPr/>
            </p:nvSpPr>
            <p:spPr bwMode="auto">
              <a:xfrm>
                <a:off x="118521" y="4270912"/>
                <a:ext cx="8001000" cy="531541"/>
              </a:xfrm>
              <a:prstGeom prst="rect">
                <a:avLst/>
              </a:prstGeom>
              <a:blipFill>
                <a:blip r:embed="rId9"/>
                <a:stretch>
                  <a:fillRect l="-1523" t="-22989" b="-195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内容占位符 1">
                <a:extLst>
                  <a:ext uri="{FF2B5EF4-FFF2-40B4-BE49-F238E27FC236}">
                    <a16:creationId xmlns:a16="http://schemas.microsoft.com/office/drawing/2014/main" id="{D84FB978-7941-436F-AD66-54B1E1E1D306}"/>
                  </a:ext>
                </a:extLst>
              </p:cNvPr>
              <p:cNvSpPr txBox="1">
                <a:spLocks/>
              </p:cNvSpPr>
              <p:nvPr/>
            </p:nvSpPr>
            <p:spPr bwMode="auto">
              <a:xfrm>
                <a:off x="1243868" y="5516923"/>
                <a:ext cx="6459577" cy="15847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marL="342900" indent="-342900" algn="l" defTabSz="912813" rtl="0" eaLnBrk="1" fontAlgn="base" hangingPunct="1">
                  <a:spcBef>
                    <a:spcPct val="20000"/>
                  </a:spcBef>
                  <a:spcAft>
                    <a:spcPct val="0"/>
                  </a:spcAft>
                  <a:buClr>
                    <a:srgbClr val="003D72"/>
                  </a:buClr>
                  <a:buSzPct val="120000"/>
                  <a:buFont typeface="System Font Regular"/>
                  <a:buChar char="▸"/>
                  <a:defRPr kumimoji="1" sz="2600" b="1">
                    <a:solidFill>
                      <a:schemeClr val="tx1"/>
                    </a:solidFill>
                    <a:latin typeface="Microsoft YaHei" panose="020B0503020204020204" pitchFamily="34" charset="-122"/>
                    <a:ea typeface="Microsoft YaHei" panose="020B0503020204020204" pitchFamily="34" charset="-122"/>
                    <a:cs typeface="Gill Sans"/>
                  </a:defRPr>
                </a:lvl1pPr>
                <a:lvl2pPr marL="742950" indent="-285750" algn="l" defTabSz="912813" rtl="0" eaLnBrk="1" fontAlgn="base" hangingPunct="1">
                  <a:spcBef>
                    <a:spcPct val="20000"/>
                  </a:spcBef>
                  <a:spcAft>
                    <a:spcPct val="0"/>
                  </a:spcAft>
                  <a:buClr>
                    <a:srgbClr val="003D72"/>
                  </a:buClr>
                  <a:buFont typeface="System Font Regular"/>
                  <a:buChar char="▸"/>
                  <a:defRPr kumimoji="1" sz="2400">
                    <a:solidFill>
                      <a:schemeClr val="tx1"/>
                    </a:solidFill>
                    <a:latin typeface="Microsoft YaHei" panose="020B0503020204020204" pitchFamily="34" charset="-122"/>
                    <a:ea typeface="Microsoft YaHei" panose="020B0503020204020204" pitchFamily="34" charset="-122"/>
                    <a:cs typeface="Gill Sans"/>
                  </a:defRPr>
                </a:lvl2pPr>
                <a:lvl3pPr marL="1143000" indent="-230188" algn="l" defTabSz="912813" rtl="0" eaLnBrk="1" fontAlgn="base" hangingPunct="1">
                  <a:spcBef>
                    <a:spcPct val="20000"/>
                  </a:spcBef>
                  <a:spcAft>
                    <a:spcPct val="0"/>
                  </a:spcAft>
                  <a:buClr>
                    <a:srgbClr val="003D72"/>
                  </a:buClr>
                  <a:buFont typeface="System Font Regular"/>
                  <a:buChar char="▸"/>
                  <a:defRPr kumimoji="1" sz="2000">
                    <a:solidFill>
                      <a:schemeClr val="tx1"/>
                    </a:solidFill>
                    <a:latin typeface="Microsoft YaHei" panose="020B0503020204020204" pitchFamily="34" charset="-122"/>
                    <a:ea typeface="Microsoft YaHei" panose="020B0503020204020204" pitchFamily="34" charset="-122"/>
                    <a:cs typeface="Gill Sans"/>
                  </a:defRPr>
                </a:lvl3pPr>
                <a:lvl4pPr marL="1600200" indent="-228600" algn="l" defTabSz="912813" rtl="0" eaLnBrk="1" fontAlgn="base" hangingPunct="1">
                  <a:spcBef>
                    <a:spcPct val="20000"/>
                  </a:spcBef>
                  <a:spcAft>
                    <a:spcPct val="0"/>
                  </a:spcAft>
                  <a:buClr>
                    <a:srgbClr val="003D72"/>
                  </a:buClr>
                  <a:buFont typeface="System Font Regular"/>
                  <a:buChar char="▸"/>
                  <a:defRPr kumimoji="1">
                    <a:solidFill>
                      <a:schemeClr val="tx1"/>
                    </a:solidFill>
                    <a:latin typeface="Microsoft YaHei" panose="020B0503020204020204" pitchFamily="34" charset="-122"/>
                    <a:ea typeface="Microsoft YaHei" panose="020B0503020204020204" pitchFamily="34" charset="-122"/>
                    <a:cs typeface="Gill Sans"/>
                  </a:defRPr>
                </a:lvl4pPr>
                <a:lvl5pPr marL="2057400" indent="-228600" algn="l" defTabSz="912813" rtl="0" eaLnBrk="1" fontAlgn="base" hangingPunct="1">
                  <a:spcBef>
                    <a:spcPct val="20000"/>
                  </a:spcBef>
                  <a:spcAft>
                    <a:spcPct val="0"/>
                  </a:spcAft>
                  <a:buChar char="»"/>
                  <a:defRPr kumimoji="1">
                    <a:solidFill>
                      <a:srgbClr val="333399"/>
                    </a:solidFill>
                    <a:latin typeface="Microsoft YaHei" panose="020B0503020204020204" pitchFamily="34" charset="-122"/>
                    <a:ea typeface="Microsoft YaHei" panose="020B0503020204020204" pitchFamily="34" charset="-122"/>
                  </a:defRPr>
                </a:lvl5pPr>
                <a:lvl6pPr marL="2514600" indent="-228600" algn="l" defTabSz="912813" rtl="0" eaLnBrk="1" fontAlgn="base" hangingPunct="1">
                  <a:spcBef>
                    <a:spcPct val="20000"/>
                  </a:spcBef>
                  <a:spcAft>
                    <a:spcPct val="0"/>
                  </a:spcAft>
                  <a:buChar char="»"/>
                  <a:defRPr kumimoji="1">
                    <a:solidFill>
                      <a:srgbClr val="333399"/>
                    </a:solidFill>
                    <a:latin typeface="+mn-lt"/>
                    <a:ea typeface="+mn-ea"/>
                  </a:defRPr>
                </a:lvl6pPr>
                <a:lvl7pPr marL="2971800" indent="-228600" algn="l" defTabSz="912813" rtl="0" eaLnBrk="1" fontAlgn="base" hangingPunct="1">
                  <a:spcBef>
                    <a:spcPct val="20000"/>
                  </a:spcBef>
                  <a:spcAft>
                    <a:spcPct val="0"/>
                  </a:spcAft>
                  <a:buChar char="»"/>
                  <a:defRPr kumimoji="1">
                    <a:solidFill>
                      <a:srgbClr val="333399"/>
                    </a:solidFill>
                    <a:latin typeface="+mn-lt"/>
                    <a:ea typeface="+mn-ea"/>
                  </a:defRPr>
                </a:lvl7pPr>
                <a:lvl8pPr marL="3429000" indent="-228600" algn="l" defTabSz="912813" rtl="0" eaLnBrk="1" fontAlgn="base" hangingPunct="1">
                  <a:spcBef>
                    <a:spcPct val="20000"/>
                  </a:spcBef>
                  <a:spcAft>
                    <a:spcPct val="0"/>
                  </a:spcAft>
                  <a:buChar char="»"/>
                  <a:defRPr kumimoji="1">
                    <a:solidFill>
                      <a:srgbClr val="333399"/>
                    </a:solidFill>
                    <a:latin typeface="+mn-lt"/>
                    <a:ea typeface="+mn-ea"/>
                  </a:defRPr>
                </a:lvl8pPr>
                <a:lvl9pPr marL="3886200" indent="-228600" algn="l" defTabSz="912813" rtl="0" eaLnBrk="1" fontAlgn="base" hangingPunct="1">
                  <a:spcBef>
                    <a:spcPct val="20000"/>
                  </a:spcBef>
                  <a:spcAft>
                    <a:spcPct val="0"/>
                  </a:spcAft>
                  <a:buChar char="»"/>
                  <a:defRPr kumimoji="1">
                    <a:solidFill>
                      <a:srgbClr val="333399"/>
                    </a:solidFill>
                    <a:latin typeface="+mn-lt"/>
                    <a:ea typeface="+mn-ea"/>
                  </a:defRPr>
                </a:lvl9pPr>
              </a:lstStyle>
              <a:p>
                <a:r>
                  <a:rPr lang="zh-CN" altLang="en-US" sz="1800" b="0" dirty="0">
                    <a:solidFill>
                      <a:srgbClr val="C00000"/>
                    </a:solidFill>
                    <a:latin typeface="Microsoft YaHei" charset="-122"/>
                    <a:ea typeface="Microsoft YaHei" charset="-122"/>
                    <a:cs typeface="Microsoft YaHei" charset="-122"/>
                  </a:rPr>
                  <a:t>参数量从</a:t>
                </a:r>
                <a14:m>
                  <m:oMath xmlns:m="http://schemas.openxmlformats.org/officeDocument/2006/math">
                    <m:r>
                      <a:rPr lang="en-US" altLang="zh-CN" sz="1800" b="0" i="1" kern="0">
                        <a:solidFill>
                          <a:srgbClr val="C00000"/>
                        </a:solidFill>
                        <a:latin typeface="Cambria Math" charset="0"/>
                        <a:ea typeface="Microsoft YaHei" charset="-122"/>
                        <a:cs typeface="Microsoft YaHei" charset="-122"/>
                      </a:rPr>
                      <m:t>𝑑</m:t>
                    </m:r>
                    <m:r>
                      <a:rPr lang="en-US" altLang="zh-CN" sz="1800" b="0" i="1" kern="0">
                        <a:solidFill>
                          <a:srgbClr val="C00000"/>
                        </a:solidFill>
                        <a:latin typeface="Cambria Math" charset="0"/>
                        <a:ea typeface="Microsoft YaHei" charset="-122"/>
                        <a:cs typeface="Microsoft YaHei" charset="-122"/>
                      </a:rPr>
                      <m:t>×</m:t>
                    </m:r>
                    <m:r>
                      <a:rPr lang="en-US" altLang="zh-CN" sz="1800" b="0" i="1" kern="0">
                        <a:solidFill>
                          <a:srgbClr val="C00000"/>
                        </a:solidFill>
                        <a:latin typeface="Cambria Math" charset="0"/>
                        <a:ea typeface="Microsoft YaHei" charset="-122"/>
                        <a:cs typeface="Microsoft YaHei" charset="-122"/>
                      </a:rPr>
                      <m:t>𝑘</m:t>
                    </m:r>
                  </m:oMath>
                </a14:m>
                <a:r>
                  <a:rPr lang="zh-CN" altLang="en-US" sz="1800" b="0" dirty="0">
                    <a:solidFill>
                      <a:srgbClr val="C00000"/>
                    </a:solidFill>
                    <a:latin typeface="Microsoft YaHei" charset="-122"/>
                    <a:ea typeface="Microsoft YaHei" charset="-122"/>
                    <a:cs typeface="Microsoft YaHei" charset="-122"/>
                  </a:rPr>
                  <a:t>减少为</a:t>
                </a:r>
                <a14:m>
                  <m:oMath xmlns:m="http://schemas.openxmlformats.org/officeDocument/2006/math">
                    <m:r>
                      <a:rPr lang="en-US" altLang="zh-CN" sz="1800" b="1" i="1" kern="0" smtClean="0">
                        <a:solidFill>
                          <a:srgbClr val="C00000"/>
                        </a:solidFill>
                        <a:latin typeface="Cambria Math" charset="0"/>
                        <a:ea typeface="Microsoft YaHei" charset="-122"/>
                        <a:cs typeface="Microsoft YaHei" charset="-122"/>
                      </a:rPr>
                      <m:t>𝒓</m:t>
                    </m:r>
                    <m:r>
                      <a:rPr lang="en-US" altLang="zh-CN" sz="1800" b="1" i="1" kern="0">
                        <a:solidFill>
                          <a:srgbClr val="C00000"/>
                        </a:solidFill>
                        <a:latin typeface="Cambria Math" charset="0"/>
                        <a:ea typeface="Microsoft YaHei" charset="-122"/>
                        <a:cs typeface="Microsoft YaHei" charset="-122"/>
                      </a:rPr>
                      <m:t>×</m:t>
                    </m:r>
                    <m:d>
                      <m:dPr>
                        <m:ctrlPr>
                          <a:rPr lang="en-US" altLang="zh-CN" sz="1800" b="1" i="1" kern="0" smtClean="0">
                            <a:solidFill>
                              <a:srgbClr val="C00000"/>
                            </a:solidFill>
                            <a:latin typeface="Cambria Math" panose="02040503050406030204" pitchFamily="18" charset="0"/>
                            <a:ea typeface="Microsoft YaHei" charset="-122"/>
                            <a:cs typeface="Microsoft YaHei" charset="-122"/>
                          </a:rPr>
                        </m:ctrlPr>
                      </m:dPr>
                      <m:e>
                        <m:r>
                          <a:rPr lang="en-US" altLang="zh-CN" sz="1800" b="1" i="1" kern="0" smtClean="0">
                            <a:solidFill>
                              <a:srgbClr val="C00000"/>
                            </a:solidFill>
                            <a:latin typeface="Cambria Math" charset="0"/>
                            <a:ea typeface="Microsoft YaHei" charset="-122"/>
                            <a:cs typeface="Microsoft YaHei" charset="-122"/>
                          </a:rPr>
                          <m:t>𝒅</m:t>
                        </m:r>
                        <m:r>
                          <a:rPr lang="en-US" altLang="zh-CN" sz="1800" b="1" i="1" kern="0" smtClean="0">
                            <a:solidFill>
                              <a:srgbClr val="C00000"/>
                            </a:solidFill>
                            <a:latin typeface="Cambria Math" charset="0"/>
                            <a:ea typeface="Microsoft YaHei" charset="-122"/>
                            <a:cs typeface="Microsoft YaHei" charset="-122"/>
                          </a:rPr>
                          <m:t>+</m:t>
                        </m:r>
                        <m:r>
                          <a:rPr lang="en-US" altLang="zh-CN" sz="1800" b="1" i="1" kern="0" smtClean="0">
                            <a:solidFill>
                              <a:srgbClr val="C00000"/>
                            </a:solidFill>
                            <a:latin typeface="Cambria Math" charset="0"/>
                            <a:ea typeface="Microsoft YaHei" charset="-122"/>
                            <a:cs typeface="Microsoft YaHei" charset="-122"/>
                          </a:rPr>
                          <m:t>𝒌</m:t>
                        </m:r>
                      </m:e>
                    </m:d>
                    <m:r>
                      <a:rPr lang="zh-CN" altLang="en-US" sz="1800" b="1" i="1" kern="0" smtClean="0">
                        <a:solidFill>
                          <a:srgbClr val="C00000"/>
                        </a:solidFill>
                        <a:latin typeface="Cambria Math" charset="0"/>
                        <a:ea typeface="Microsoft YaHei" charset="-122"/>
                        <a:cs typeface="Microsoft YaHei" charset="-122"/>
                      </a:rPr>
                      <m:t>，</m:t>
                    </m:r>
                    <m:r>
                      <a:rPr lang="en-US" altLang="zh-CN" sz="1800" i="1" kern="0">
                        <a:solidFill>
                          <a:srgbClr val="C00000"/>
                        </a:solidFill>
                        <a:latin typeface="Cambria Math" charset="0"/>
                        <a:ea typeface="Cambria Math" charset="0"/>
                        <a:cs typeface="Cambria Math" charset="0"/>
                      </a:rPr>
                      <m:t>𝑟</m:t>
                    </m:r>
                    <m:r>
                      <a:rPr lang="en-US" altLang="zh-CN" sz="1800" i="1" kern="0">
                        <a:solidFill>
                          <a:srgbClr val="C00000"/>
                        </a:solidFill>
                        <a:latin typeface="Cambria Math" charset="0"/>
                        <a:ea typeface="Cambria Math" charset="0"/>
                        <a:cs typeface="Cambria Math" charset="0"/>
                      </a:rPr>
                      <m:t>≪</m:t>
                    </m:r>
                    <m:func>
                      <m:funcPr>
                        <m:ctrlPr>
                          <a:rPr lang="en-US" altLang="zh-CN" sz="1800" b="0" i="1" kern="0">
                            <a:solidFill>
                              <a:srgbClr val="C00000"/>
                            </a:solidFill>
                            <a:latin typeface="Cambria Math" panose="02040503050406030204" pitchFamily="18" charset="0"/>
                            <a:ea typeface="Cambria Math" charset="0"/>
                            <a:cs typeface="Cambria Math" charset="0"/>
                          </a:rPr>
                        </m:ctrlPr>
                      </m:funcPr>
                      <m:fName>
                        <m:r>
                          <m:rPr>
                            <m:sty m:val="p"/>
                          </m:rPr>
                          <a:rPr lang="en-US" altLang="zh-CN" sz="1800" b="0" kern="0">
                            <a:solidFill>
                              <a:srgbClr val="C00000"/>
                            </a:solidFill>
                            <a:latin typeface="Cambria Math" charset="0"/>
                            <a:ea typeface="Cambria Math" charset="0"/>
                            <a:cs typeface="Cambria Math" charset="0"/>
                          </a:rPr>
                          <m:t>min</m:t>
                        </m:r>
                      </m:fName>
                      <m:e>
                        <m:d>
                          <m:dPr>
                            <m:ctrlPr>
                              <a:rPr lang="en-US" altLang="zh-CN" sz="1800" b="0" i="1" kern="0">
                                <a:solidFill>
                                  <a:srgbClr val="C00000"/>
                                </a:solidFill>
                                <a:latin typeface="Cambria Math" panose="02040503050406030204" pitchFamily="18" charset="0"/>
                                <a:ea typeface="Cambria Math" charset="0"/>
                                <a:cs typeface="Cambria Math" charset="0"/>
                              </a:rPr>
                            </m:ctrlPr>
                          </m:dPr>
                          <m:e>
                            <m:r>
                              <a:rPr lang="en-US" altLang="zh-CN" sz="1800" b="0" i="1" kern="0">
                                <a:solidFill>
                                  <a:srgbClr val="C00000"/>
                                </a:solidFill>
                                <a:latin typeface="Cambria Math" charset="0"/>
                                <a:ea typeface="Cambria Math" charset="0"/>
                                <a:cs typeface="Cambria Math" charset="0"/>
                              </a:rPr>
                              <m:t>𝑑</m:t>
                            </m:r>
                            <m:r>
                              <a:rPr lang="en-US" altLang="zh-CN" sz="1800" b="0" i="1" kern="0">
                                <a:solidFill>
                                  <a:srgbClr val="C00000"/>
                                </a:solidFill>
                                <a:latin typeface="Cambria Math" charset="0"/>
                                <a:ea typeface="Cambria Math" charset="0"/>
                                <a:cs typeface="Cambria Math" charset="0"/>
                              </a:rPr>
                              <m:t>,</m:t>
                            </m:r>
                            <m:r>
                              <a:rPr lang="en-US" altLang="zh-CN" sz="1800" b="0" i="1" kern="0">
                                <a:solidFill>
                                  <a:srgbClr val="C00000"/>
                                </a:solidFill>
                                <a:latin typeface="Cambria Math" charset="0"/>
                                <a:ea typeface="Cambria Math" charset="0"/>
                                <a:cs typeface="Cambria Math" charset="0"/>
                              </a:rPr>
                              <m:t>𝑘</m:t>
                            </m:r>
                          </m:e>
                        </m:d>
                      </m:e>
                    </m:func>
                  </m:oMath>
                </a14:m>
                <a:endParaRPr lang="en-US" altLang="zh-CN" sz="1800" dirty="0">
                  <a:solidFill>
                    <a:srgbClr val="C00000"/>
                  </a:solidFill>
                  <a:latin typeface="Microsoft YaHei" charset="-122"/>
                  <a:ea typeface="Microsoft YaHei" charset="-122"/>
                  <a:cs typeface="Microsoft YaHei" charset="-122"/>
                </a:endParaRPr>
              </a:p>
              <a:p>
                <a:r>
                  <a:rPr lang="zh-CN" altLang="en-US" sz="1800" b="0" dirty="0">
                    <a:solidFill>
                      <a:srgbClr val="C00000"/>
                    </a:solidFill>
                    <a:latin typeface="Microsoft YaHei" charset="-122"/>
                    <a:ea typeface="Microsoft YaHei" charset="-122"/>
                    <a:cs typeface="Microsoft YaHei" charset="-122"/>
                  </a:rPr>
                  <a:t>通过调整秩</a:t>
                </a:r>
                <a14:m>
                  <m:oMath xmlns:m="http://schemas.openxmlformats.org/officeDocument/2006/math">
                    <m:r>
                      <a:rPr lang="en-US" altLang="zh-CN" sz="1800" i="1" kern="0">
                        <a:solidFill>
                          <a:srgbClr val="C00000"/>
                        </a:solidFill>
                        <a:latin typeface="Cambria Math" charset="0"/>
                        <a:ea typeface="Microsoft YaHei" charset="-122"/>
                        <a:cs typeface="Microsoft YaHei" charset="-122"/>
                      </a:rPr>
                      <m:t>𝒓</m:t>
                    </m:r>
                  </m:oMath>
                </a14:m>
                <a:r>
                  <a:rPr lang="zh-CN" altLang="en-US" sz="1800" b="0" dirty="0">
                    <a:solidFill>
                      <a:srgbClr val="C00000"/>
                    </a:solidFill>
                    <a:latin typeface="Microsoft YaHei" charset="-122"/>
                    <a:ea typeface="Microsoft YaHei" charset="-122"/>
                    <a:cs typeface="Microsoft YaHei" charset="-122"/>
                  </a:rPr>
                  <a:t>的大小，能够对可训练参数规模进行任意调控</a:t>
                </a:r>
                <a:r>
                  <a:rPr lang="zh-CN" altLang="en-US" sz="1800" i="1" dirty="0">
                    <a:solidFill>
                      <a:srgbClr val="C00000"/>
                    </a:solidFill>
                    <a:latin typeface="Cambria Math" charset="0"/>
                    <a:ea typeface="SimSun" charset="-122"/>
                    <a:cs typeface="SimSun" charset="-122"/>
                  </a:rPr>
                  <a:t>。</a:t>
                </a:r>
                <a:endParaRPr lang="en-US" altLang="zh-CN" sz="1800" i="1" dirty="0">
                  <a:solidFill>
                    <a:srgbClr val="C00000"/>
                  </a:solidFill>
                  <a:latin typeface="Cambria Math" charset="0"/>
                  <a:ea typeface="SimSun" charset="-122"/>
                  <a:cs typeface="SimSun" charset="-122"/>
                </a:endParaRPr>
              </a:p>
              <a:p>
                <a:endParaRPr lang="en-US" altLang="zh-CN" sz="1800" dirty="0">
                  <a:solidFill>
                    <a:srgbClr val="C00000"/>
                  </a:solidFill>
                  <a:latin typeface="Microsoft YaHei" charset="-122"/>
                  <a:ea typeface="Microsoft YaHei" charset="-122"/>
                  <a:cs typeface="Microsoft YaHei" charset="-122"/>
                </a:endParaRPr>
              </a:p>
            </p:txBody>
          </p:sp>
        </mc:Choice>
        <mc:Fallback>
          <p:sp>
            <p:nvSpPr>
              <p:cNvPr id="23" name="内容占位符 1">
                <a:extLst>
                  <a:ext uri="{FF2B5EF4-FFF2-40B4-BE49-F238E27FC236}">
                    <a16:creationId xmlns:a16="http://schemas.microsoft.com/office/drawing/2014/main" id="{D84FB978-7941-436F-AD66-54B1E1E1D306}"/>
                  </a:ext>
                </a:extLst>
              </p:cNvPr>
              <p:cNvSpPr txBox="1">
                <a:spLocks noRot="1" noChangeAspect="1" noMove="1" noResize="1" noEditPoints="1" noAdjustHandles="1" noChangeArrowheads="1" noChangeShapeType="1" noTextEdit="1"/>
              </p:cNvSpPr>
              <p:nvPr/>
            </p:nvSpPr>
            <p:spPr bwMode="auto">
              <a:xfrm>
                <a:off x="1243868" y="5516923"/>
                <a:ext cx="6459577" cy="1584794"/>
              </a:xfrm>
              <a:prstGeom prst="rect">
                <a:avLst/>
              </a:prstGeom>
              <a:blipFill>
                <a:blip r:embed="rId10"/>
                <a:stretch>
                  <a:fillRect l="-1132" t="-5000" r="-43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212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42" presetClass="entr" presetSubtype="0" fill="hold"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fade">
                                      <p:cBhvr>
                                        <p:cTn id="39" dur="1000"/>
                                        <p:tgtEl>
                                          <p:spTgt spid="23">
                                            <p:txEl>
                                              <p:pRg st="0" end="0"/>
                                            </p:txEl>
                                          </p:spTgt>
                                        </p:tgtEl>
                                      </p:cBhvr>
                                    </p:animEffect>
                                    <p:anim calcmode="lin" valueType="num">
                                      <p:cBhvr>
                                        <p:cTn id="40"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3">
                                            <p:txEl>
                                              <p:pRg st="1" end="1"/>
                                            </p:txEl>
                                          </p:spTgt>
                                        </p:tgtEl>
                                        <p:attrNameLst>
                                          <p:attrName>style.visibility</p:attrName>
                                        </p:attrNameLst>
                                      </p:cBhvr>
                                      <p:to>
                                        <p:strVal val="visible"/>
                                      </p:to>
                                    </p:set>
                                    <p:animEffect transition="in" filter="fade">
                                      <p:cBhvr>
                                        <p:cTn id="44" dur="1000"/>
                                        <p:tgtEl>
                                          <p:spTgt spid="23">
                                            <p:txEl>
                                              <p:pRg st="1" end="1"/>
                                            </p:txEl>
                                          </p:spTgt>
                                        </p:tgtEl>
                                      </p:cBhvr>
                                    </p:animEffect>
                                    <p:anim calcmode="lin" valueType="num">
                                      <p:cBhvr>
                                        <p:cTn id="45"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animBg="1"/>
      <p:bldP spid="19" grpId="0" animBg="1"/>
      <p:bldP spid="20" grpId="0"/>
      <p:bldP spid="21" grpId="0"/>
      <p:bldP spid="22" grpId="0" animBg="1"/>
      <p:bldP spid="24" grpId="0"/>
      <p:bldP spid="25"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42AEA98B-EB3F-6444-1A96-1BA511BAF933}"/>
                  </a:ext>
                </a:extLst>
              </p:cNvPr>
              <p:cNvSpPr>
                <a:spLocks noGrp="1"/>
              </p:cNvSpPr>
              <p:nvPr>
                <p:ph idx="1"/>
              </p:nvPr>
            </p:nvSpPr>
            <p:spPr>
              <a:xfrm>
                <a:off x="114300" y="5067093"/>
                <a:ext cx="8598459" cy="1242227"/>
              </a:xfrm>
            </p:spPr>
            <p:txBody>
              <a:bodyPr/>
              <a:lstStyle/>
              <a:p>
                <a:r>
                  <a:rPr lang="en-US" altLang="zh-CN" sz="2000" b="0" dirty="0"/>
                  <a:t>LoRA</a:t>
                </a:r>
                <a:r>
                  <a:rPr lang="zh-CN" altLang="en-US" sz="2000" b="0" dirty="0"/>
                  <a:t>比较了几种</a:t>
                </a:r>
                <a:r>
                  <a:rPr lang="en-US" altLang="zh-CN" sz="2000" b="0" dirty="0"/>
                  <a:t>Adaptation</a:t>
                </a:r>
                <a:r>
                  <a:rPr lang="zh-CN" altLang="en-US" sz="2000" b="0" dirty="0"/>
                  <a:t>的方法，发现在</a:t>
                </a:r>
                <a:r>
                  <a:rPr lang="en-US" altLang="zh-CN" sz="2000" b="0" dirty="0"/>
                  <a:t>GPT-3</a:t>
                </a:r>
                <a:r>
                  <a:rPr lang="zh-CN" altLang="en-US" sz="2000" b="0" dirty="0"/>
                  <a:t>模型中，如果只对</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1" i="1" smtClean="0">
                            <a:latin typeface="Cambria Math" panose="02040503050406030204" pitchFamily="18" charset="0"/>
                          </a:rPr>
                          <m:t>𝑾</m:t>
                        </m:r>
                      </m:e>
                      <m:sup>
                        <m:r>
                          <a:rPr lang="en-US" altLang="zh-CN" sz="2000" b="0" i="1" smtClean="0">
                            <a:latin typeface="Cambria Math" panose="02040503050406030204" pitchFamily="18" charset="0"/>
                          </a:rPr>
                          <m:t>𝑞</m:t>
                        </m:r>
                      </m:sup>
                    </m:sSup>
                  </m:oMath>
                </a14:m>
                <a:r>
                  <a:rPr lang="zh-CN" altLang="en-US" sz="2000" b="0" dirty="0"/>
                  <a:t>和</a:t>
                </a:r>
                <a14:m>
                  <m:oMath xmlns:m="http://schemas.openxmlformats.org/officeDocument/2006/math">
                    <m:sSup>
                      <m:sSupPr>
                        <m:ctrlPr>
                          <a:rPr lang="en-US" altLang="zh-CN" sz="2000" b="0" i="1">
                            <a:latin typeface="Cambria Math" panose="02040503050406030204" pitchFamily="18" charset="0"/>
                          </a:rPr>
                        </m:ctrlPr>
                      </m:sSupPr>
                      <m:e>
                        <m:r>
                          <a:rPr lang="en-US" altLang="zh-CN" sz="2000" b="1" i="1">
                            <a:latin typeface="Cambria Math" panose="02040503050406030204" pitchFamily="18" charset="0"/>
                          </a:rPr>
                          <m:t>𝑾</m:t>
                        </m:r>
                      </m:e>
                      <m:sup>
                        <m:r>
                          <a:rPr lang="en-US" altLang="zh-CN" sz="2000" b="0" i="1" smtClean="0">
                            <a:latin typeface="Cambria Math" panose="02040503050406030204" pitchFamily="18" charset="0"/>
                          </a:rPr>
                          <m:t>𝑣</m:t>
                        </m:r>
                      </m:sup>
                    </m:sSup>
                  </m:oMath>
                </a14:m>
                <a:r>
                  <a:rPr lang="zh-CN" altLang="en-US" sz="2000" b="0" dirty="0"/>
                  <a:t>做</a:t>
                </a:r>
                <a:r>
                  <a:rPr lang="en-US" altLang="zh-CN" sz="2000" b="0" dirty="0" err="1"/>
                  <a:t>LoRA</a:t>
                </a:r>
                <a:r>
                  <a:rPr lang="zh-CN" altLang="en-US" sz="2000" b="0" dirty="0"/>
                  <a:t>，模型即可保持相当不错的</a:t>
                </a:r>
                <a:r>
                  <a:rPr lang="en-US" altLang="zh-CN" sz="2000" b="0" dirty="0"/>
                  <a:t>adaption</a:t>
                </a:r>
                <a:r>
                  <a:rPr lang="zh-CN" altLang="en-US" sz="2000" b="0" dirty="0"/>
                  <a:t>性能。且同时</a:t>
                </a:r>
                <a:r>
                  <a:rPr lang="en-US" altLang="zh-CN" sz="2000" b="0" dirty="0"/>
                  <a:t>checkpoint</a:t>
                </a:r>
                <a:r>
                  <a:rPr lang="zh-CN" altLang="en-US" sz="2000" b="0" dirty="0"/>
                  <a:t>大小变为全量微调的</a:t>
                </a:r>
                <a:r>
                  <a:rPr lang="zh-CN" altLang="en-US" sz="2000" b="0" dirty="0">
                    <a:solidFill>
                      <a:srgbClr val="C00000"/>
                    </a:solidFill>
                  </a:rPr>
                  <a:t>万分之一</a:t>
                </a:r>
              </a:p>
            </p:txBody>
          </p:sp>
        </mc:Choice>
        <mc:Fallback>
          <p:sp>
            <p:nvSpPr>
              <p:cNvPr id="2" name="内容占位符 1">
                <a:extLst>
                  <a:ext uri="{FF2B5EF4-FFF2-40B4-BE49-F238E27FC236}">
                    <a16:creationId xmlns:a16="http://schemas.microsoft.com/office/drawing/2014/main" id="{42AEA98B-EB3F-6444-1A96-1BA511BAF933}"/>
                  </a:ext>
                </a:extLst>
              </p:cNvPr>
              <p:cNvSpPr>
                <a:spLocks noGrp="1" noRot="1" noChangeAspect="1" noMove="1" noResize="1" noEditPoints="1" noAdjustHandles="1" noChangeArrowheads="1" noChangeShapeType="1" noTextEdit="1"/>
              </p:cNvSpPr>
              <p:nvPr>
                <p:ph idx="1"/>
              </p:nvPr>
            </p:nvSpPr>
            <p:spPr>
              <a:xfrm>
                <a:off x="114300" y="5067093"/>
                <a:ext cx="8598459" cy="1242227"/>
              </a:xfrm>
              <a:blipFill>
                <a:blip r:embed="rId3"/>
                <a:stretch>
                  <a:fillRect l="-1064" t="-78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A379515-7A70-47F8-C8C1-9CE15894B9FA}"/>
              </a:ext>
            </a:extLst>
          </p:cNvPr>
          <p:cNvSpPr>
            <a:spLocks noGrp="1"/>
          </p:cNvSpPr>
          <p:nvPr>
            <p:ph type="title"/>
          </p:nvPr>
        </p:nvSpPr>
        <p:spPr/>
        <p:txBody>
          <a:bodyPr/>
          <a:lstStyle/>
          <a:p>
            <a:r>
              <a:rPr lang="en-US" altLang="zh-CN" dirty="0" err="1"/>
              <a:t>LoRA</a:t>
            </a:r>
            <a:r>
              <a:rPr lang="zh-CN" altLang="en-US" dirty="0"/>
              <a:t>（</a:t>
            </a:r>
            <a:r>
              <a:rPr lang="en-US" altLang="zh-CN" dirty="0"/>
              <a:t>Low-Rank Adaptation</a:t>
            </a:r>
            <a:r>
              <a:rPr lang="zh-CN" altLang="en-US" dirty="0"/>
              <a:t>）</a:t>
            </a:r>
          </a:p>
        </p:txBody>
      </p:sp>
      <p:pic>
        <p:nvPicPr>
          <p:cNvPr id="5" name="图片 4">
            <a:extLst>
              <a:ext uri="{FF2B5EF4-FFF2-40B4-BE49-F238E27FC236}">
                <a16:creationId xmlns:a16="http://schemas.microsoft.com/office/drawing/2014/main" id="{F08869D5-B8FB-5DBF-661F-0FF8939F94D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0731" y="548680"/>
            <a:ext cx="7999235" cy="4369771"/>
          </a:xfrm>
          <a:prstGeom prst="rect">
            <a:avLst/>
          </a:prstGeom>
        </p:spPr>
      </p:pic>
      <p:pic>
        <p:nvPicPr>
          <p:cNvPr id="8" name="图片 7">
            <a:extLst>
              <a:ext uri="{FF2B5EF4-FFF2-40B4-BE49-F238E27FC236}">
                <a16:creationId xmlns:a16="http://schemas.microsoft.com/office/drawing/2014/main" id="{B8626D80-27DE-7272-8B0E-54D670B2915A}"/>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3916972" y="3068782"/>
            <a:ext cx="1143376" cy="1143376"/>
          </a:xfrm>
          <a:prstGeom prst="rect">
            <a:avLst/>
          </a:prstGeom>
        </p:spPr>
      </p:pic>
      <p:pic>
        <p:nvPicPr>
          <p:cNvPr id="6" name="图形 5" descr="火 纯色填充">
            <a:extLst>
              <a:ext uri="{FF2B5EF4-FFF2-40B4-BE49-F238E27FC236}">
                <a16:creationId xmlns:a16="http://schemas.microsoft.com/office/drawing/2014/main" id="{363529F8-605B-F030-B16D-25F76D5920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450" y="3906632"/>
            <a:ext cx="426215" cy="426215"/>
          </a:xfrm>
          <a:prstGeom prst="rect">
            <a:avLst/>
          </a:prstGeom>
        </p:spPr>
      </p:pic>
      <p:pic>
        <p:nvPicPr>
          <p:cNvPr id="7" name="图形 6" descr="火 纯色填充">
            <a:extLst>
              <a:ext uri="{FF2B5EF4-FFF2-40B4-BE49-F238E27FC236}">
                <a16:creationId xmlns:a16="http://schemas.microsoft.com/office/drawing/2014/main" id="{3D9320B2-61AB-4FCD-B758-4288E88E4B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017" y="3925982"/>
            <a:ext cx="426215" cy="426215"/>
          </a:xfrm>
          <a:prstGeom prst="rect">
            <a:avLst/>
          </a:prstGeom>
        </p:spPr>
      </p:pic>
      <p:pic>
        <p:nvPicPr>
          <p:cNvPr id="9" name="图形 8" descr="火 纯色填充">
            <a:extLst>
              <a:ext uri="{FF2B5EF4-FFF2-40B4-BE49-F238E27FC236}">
                <a16:creationId xmlns:a16="http://schemas.microsoft.com/office/drawing/2014/main" id="{BC8200FF-C476-5F33-5C23-602198D636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0016" y="2920140"/>
            <a:ext cx="426215" cy="426215"/>
          </a:xfrm>
          <a:prstGeom prst="rect">
            <a:avLst/>
          </a:prstGeom>
        </p:spPr>
      </p:pic>
      <p:pic>
        <p:nvPicPr>
          <p:cNvPr id="10" name="图形 9" descr="火 纯色填充">
            <a:extLst>
              <a:ext uri="{FF2B5EF4-FFF2-40B4-BE49-F238E27FC236}">
                <a16:creationId xmlns:a16="http://schemas.microsoft.com/office/drawing/2014/main" id="{CD5A7B29-8AEC-EEB9-75F4-27F6FF0FDA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8290" y="3346355"/>
            <a:ext cx="426215" cy="426215"/>
          </a:xfrm>
          <a:prstGeom prst="rect">
            <a:avLst/>
          </a:prstGeom>
        </p:spPr>
      </p:pic>
      <p:pic>
        <p:nvPicPr>
          <p:cNvPr id="11" name="图形 10" descr="火 纯色填充">
            <a:extLst>
              <a:ext uri="{FF2B5EF4-FFF2-40B4-BE49-F238E27FC236}">
                <a16:creationId xmlns:a16="http://schemas.microsoft.com/office/drawing/2014/main" id="{7F7987FF-7716-D4FF-92E3-4A1E0EF9E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8289" y="2508893"/>
            <a:ext cx="426215" cy="426215"/>
          </a:xfrm>
          <a:prstGeom prst="rect">
            <a:avLst/>
          </a:prstGeom>
        </p:spPr>
      </p:pic>
      <p:pic>
        <p:nvPicPr>
          <p:cNvPr id="13" name="图形 12" descr="雪花 纯色填充">
            <a:extLst>
              <a:ext uri="{FF2B5EF4-FFF2-40B4-BE49-F238E27FC236}">
                <a16:creationId xmlns:a16="http://schemas.microsoft.com/office/drawing/2014/main" id="{55129222-4607-C0CC-204D-BCCF004C50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74248" y="3297863"/>
            <a:ext cx="523197" cy="523197"/>
          </a:xfrm>
          <a:prstGeom prst="rect">
            <a:avLst/>
          </a:prstGeom>
        </p:spPr>
      </p:pic>
      <p:pic>
        <p:nvPicPr>
          <p:cNvPr id="14" name="图形 13" descr="雪花 纯色填充">
            <a:extLst>
              <a:ext uri="{FF2B5EF4-FFF2-40B4-BE49-F238E27FC236}">
                <a16:creationId xmlns:a16="http://schemas.microsoft.com/office/drawing/2014/main" id="{AADD0D69-79F2-A199-AF18-B6B7599C07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9158" y="2247294"/>
            <a:ext cx="523197" cy="523197"/>
          </a:xfrm>
          <a:prstGeom prst="rect">
            <a:avLst/>
          </a:prstGeom>
        </p:spPr>
      </p:pic>
      <p:pic>
        <p:nvPicPr>
          <p:cNvPr id="15" name="图形 14" descr="雪花 纯色填充">
            <a:extLst>
              <a:ext uri="{FF2B5EF4-FFF2-40B4-BE49-F238E27FC236}">
                <a16:creationId xmlns:a16="http://schemas.microsoft.com/office/drawing/2014/main" id="{974A73F7-E64D-1163-CA9A-90D1B743B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19242" y="3883971"/>
            <a:ext cx="523197" cy="523197"/>
          </a:xfrm>
          <a:prstGeom prst="rect">
            <a:avLst/>
          </a:prstGeom>
        </p:spPr>
      </p:pic>
    </p:spTree>
    <p:extLst>
      <p:ext uri="{BB962C8B-B14F-4D97-AF65-F5344CB8AC3E}">
        <p14:creationId xmlns:p14="http://schemas.microsoft.com/office/powerpoint/2010/main" val="3689006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E185575-6AFF-8FAF-B885-4DD1D61775B9}"/>
              </a:ext>
            </a:extLst>
          </p:cNvPr>
          <p:cNvSpPr>
            <a:spLocks noGrp="1"/>
          </p:cNvSpPr>
          <p:nvPr>
            <p:ph type="title"/>
          </p:nvPr>
        </p:nvSpPr>
        <p:spPr/>
        <p:txBody>
          <a:bodyPr/>
          <a:lstStyle/>
          <a:p>
            <a:r>
              <a:rPr lang="zh-CN" altLang="en-US" dirty="0"/>
              <a:t>其他常见</a:t>
            </a:r>
            <a:r>
              <a:rPr lang="en-US" altLang="zh-CN" dirty="0"/>
              <a:t>PEFT</a:t>
            </a:r>
            <a:r>
              <a:rPr lang="zh-CN" altLang="en-US" dirty="0"/>
              <a:t>方法</a:t>
            </a:r>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582F3264-EE2D-1DB7-94F2-E77567AE3741}"/>
                  </a:ext>
                </a:extLst>
              </p:cNvPr>
              <p:cNvSpPr/>
              <p:nvPr/>
            </p:nvSpPr>
            <p:spPr bwMode="auto">
              <a:xfrm>
                <a:off x="5082139" y="847024"/>
                <a:ext cx="3878982" cy="2562726"/>
              </a:xfrm>
              <a:prstGeom prst="roundRect">
                <a:avLst>
                  <a:gd name="adj" fmla="val 953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2813" rtl="0" eaLnBrk="1" fontAlgn="base" latinLnBrk="0" hangingPunct="1">
                  <a:lnSpc>
                    <a:spcPct val="100000"/>
                  </a:lnSpc>
                  <a:spcBef>
                    <a:spcPct val="0"/>
                  </a:spcBef>
                  <a:spcAft>
                    <a:spcPct val="0"/>
                  </a:spcAft>
                  <a:buClrTx/>
                  <a:buSzTx/>
                  <a:buFontTx/>
                  <a:buNone/>
                  <a:tabLst/>
                </a:pPr>
                <a:r>
                  <a:rPr lang="en-US" altLang="zh-CN" sz="2000" b="1" dirty="0" err="1">
                    <a:solidFill>
                      <a:schemeClr val="tx1"/>
                    </a:solidFill>
                    <a:latin typeface="Arial" charset="0"/>
                    <a:ea typeface="ＭＳ Ｐゴシック" pitchFamily="50" charset="-128"/>
                  </a:rPr>
                  <a:t>AdaLoRA</a:t>
                </a:r>
                <a:r>
                  <a:rPr lang="en-US" altLang="zh-CN" sz="2000" b="1" dirty="0">
                    <a:solidFill>
                      <a:schemeClr val="tx1"/>
                    </a:solidFill>
                    <a:latin typeface="Arial" charset="0"/>
                    <a:ea typeface="ＭＳ Ｐゴシック" pitchFamily="50" charset="-128"/>
                  </a:rPr>
                  <a:t> </a:t>
                </a:r>
              </a:p>
              <a:p>
                <a:pPr marL="0" marR="0" indent="0" defTabSz="912813" rtl="0" eaLnBrk="1" fontAlgn="base" latinLnBrk="0" hangingPunct="1">
                  <a:lnSpc>
                    <a:spcPct val="100000"/>
                  </a:lnSpc>
                  <a:spcBef>
                    <a:spcPct val="0"/>
                  </a:spcBef>
                  <a:spcAft>
                    <a:spcPct val="0"/>
                  </a:spcAft>
                  <a:buClrTx/>
                  <a:buSzTx/>
                  <a:buFontTx/>
                  <a:buNone/>
                  <a:tabLst/>
                </a:pPr>
                <a:r>
                  <a:rPr lang="en-US" altLang="zh-CN" sz="2000" dirty="0">
                    <a:solidFill>
                      <a:schemeClr val="tx1"/>
                    </a:solidFill>
                    <a:latin typeface="Arial" charset="0"/>
                    <a:ea typeface="ＭＳ Ｐゴシック" pitchFamily="50" charset="-128"/>
                  </a:rPr>
                  <a:t>(Adaptive </a:t>
                </a:r>
                <a:r>
                  <a:rPr lang="en-US" altLang="zh-CN" sz="2000" dirty="0" err="1">
                    <a:solidFill>
                      <a:schemeClr val="tx1"/>
                    </a:solidFill>
                    <a:latin typeface="Arial" charset="0"/>
                    <a:ea typeface="ＭＳ Ｐゴシック" pitchFamily="50" charset="-128"/>
                  </a:rPr>
                  <a:t>LoRA</a:t>
                </a:r>
                <a:r>
                  <a:rPr lang="en-US" altLang="zh-CN" sz="2000" dirty="0">
                    <a:solidFill>
                      <a:schemeClr val="tx1"/>
                    </a:solidFill>
                    <a:latin typeface="Arial" charset="0"/>
                    <a:ea typeface="ＭＳ Ｐゴシック" pitchFamily="50" charset="-128"/>
                  </a:rPr>
                  <a:t>)</a:t>
                </a:r>
              </a:p>
              <a:p>
                <a:pPr marL="0" marR="0" indent="0" defTabSz="912813" rtl="0" eaLnBrk="1" fontAlgn="base" latinLnBrk="0" hangingPunct="1">
                  <a:lnSpc>
                    <a:spcPct val="100000"/>
                  </a:lnSpc>
                  <a:spcBef>
                    <a:spcPct val="0"/>
                  </a:spcBef>
                  <a:spcAft>
                    <a:spcPct val="0"/>
                  </a:spcAft>
                  <a:buClrTx/>
                  <a:buSzTx/>
                  <a:buFontTx/>
                  <a:buNone/>
                  <a:tabLst/>
                </a:pPr>
                <a:endParaRPr kumimoji="1" lang="en-US" altLang="zh-CN" sz="2000" b="1" i="0" u="none" strike="noStrike" cap="none" normalizeH="0" baseline="0" dirty="0">
                  <a:ln>
                    <a:noFill/>
                  </a:ln>
                  <a:solidFill>
                    <a:schemeClr val="tx1"/>
                  </a:solidFill>
                  <a:effectLst/>
                  <a:latin typeface="Arial" charset="0"/>
                  <a:ea typeface="ＭＳ Ｐゴシック" pitchFamily="50" charset="-128"/>
                </a:endParaRPr>
              </a:p>
              <a:p>
                <a:pPr marL="0" marR="0" indent="0" defTabSz="912813" rtl="0" eaLnBrk="1" fontAlgn="base" latinLnBrk="0" hangingPunct="1">
                  <a:lnSpc>
                    <a:spcPct val="100000"/>
                  </a:lnSpc>
                  <a:spcBef>
                    <a:spcPct val="0"/>
                  </a:spcBef>
                  <a:spcAft>
                    <a:spcPct val="0"/>
                  </a:spcAft>
                  <a:buClrTx/>
                  <a:buSzTx/>
                  <a:buFontTx/>
                  <a:buNone/>
                  <a:tabLst/>
                </a:pPr>
                <a:endParaRPr lang="en-US" altLang="zh-CN" sz="2000" b="1" dirty="0">
                  <a:solidFill>
                    <a:schemeClr val="tx1"/>
                  </a:solidFill>
                  <a:latin typeface="Arial" charset="0"/>
                  <a:ea typeface="ＭＳ Ｐゴシック" pitchFamily="50" charset="-128"/>
                </a:endParaRPr>
              </a:p>
              <a:p>
                <a:pPr marL="0" marR="0" indent="0" defTabSz="912813" rtl="0" eaLnBrk="1" fontAlgn="base" latinLnBrk="0" hangingPunct="1">
                  <a:lnSpc>
                    <a:spcPct val="100000"/>
                  </a:lnSpc>
                  <a:spcBef>
                    <a:spcPct val="0"/>
                  </a:spcBef>
                  <a:spcAft>
                    <a:spcPct val="0"/>
                  </a:spcAft>
                  <a:buClrTx/>
                  <a:buSzTx/>
                  <a:buFontTx/>
                  <a:buNone/>
                  <a:tabLst/>
                </a:pPr>
                <a:endParaRPr kumimoji="1" lang="en-US" altLang="zh-CN" sz="2000" b="1" i="0" u="none" strike="noStrike" cap="none" normalizeH="0" baseline="0" dirty="0">
                  <a:ln>
                    <a:noFill/>
                  </a:ln>
                  <a:solidFill>
                    <a:schemeClr val="tx1"/>
                  </a:solidFill>
                  <a:effectLst/>
                  <a:latin typeface="Arial" charset="0"/>
                  <a:ea typeface="ＭＳ Ｐゴシック" pitchFamily="50" charset="-128"/>
                </a:endParaRPr>
              </a:p>
              <a:p>
                <a:pPr marL="0" marR="0" indent="0" defTabSz="912813" rtl="0" eaLnBrk="1" fontAlgn="base" latinLnBrk="0" hangingPunct="1">
                  <a:lnSpc>
                    <a:spcPct val="100000"/>
                  </a:lnSpc>
                  <a:spcBef>
                    <a:spcPct val="0"/>
                  </a:spcBef>
                  <a:spcAft>
                    <a:spcPct val="0"/>
                  </a:spcAft>
                  <a:buClrTx/>
                  <a:buSzTx/>
                  <a:buFontTx/>
                  <a:buNone/>
                  <a:tabLst/>
                </a:pPr>
                <a:endParaRPr lang="en-US" altLang="zh-CN" sz="2000" b="1" dirty="0">
                  <a:solidFill>
                    <a:schemeClr val="tx1"/>
                  </a:solidFill>
                  <a:latin typeface="Arial" charset="0"/>
                  <a:ea typeface="ＭＳ Ｐゴシック" pitchFamily="50" charset="-128"/>
                </a:endParaRPr>
              </a:p>
              <a:p>
                <a:pPr marL="0" marR="0" indent="0" defTabSz="912813" rtl="0" eaLnBrk="1" fontAlgn="base" latinLnBrk="0" hangingPunct="1">
                  <a:lnSpc>
                    <a:spcPct val="100000"/>
                  </a:lnSpc>
                  <a:spcBef>
                    <a:spcPct val="0"/>
                  </a:spcBef>
                  <a:spcAft>
                    <a:spcPct val="0"/>
                  </a:spcAft>
                  <a:buClrTx/>
                  <a:buSzTx/>
                  <a:buFontTx/>
                  <a:buNone/>
                  <a:tabLst/>
                </a:pPr>
                <a:r>
                  <a:rPr lang="zh-CN" altLang="en-US" sz="2000" b="1" dirty="0">
                    <a:solidFill>
                      <a:schemeClr val="tx1"/>
                    </a:solidFill>
                    <a:latin typeface="Arial" charset="0"/>
                    <a:ea typeface="ＭＳ Ｐゴシック" pitchFamily="50" charset="-128"/>
                  </a:rPr>
                  <a:t>自适应调节</a:t>
                </a:r>
                <a14:m>
                  <m:oMath xmlns:m="http://schemas.openxmlformats.org/officeDocument/2006/math">
                    <m:r>
                      <a:rPr lang="en-US" altLang="zh-CN" sz="2000" b="0" i="1" dirty="0" smtClean="0">
                        <a:solidFill>
                          <a:schemeClr val="tx1"/>
                        </a:solidFill>
                        <a:latin typeface="Cambria Math" panose="02040503050406030204" pitchFamily="18" charset="0"/>
                        <a:ea typeface="ＭＳ Ｐゴシック" pitchFamily="50" charset="-128"/>
                      </a:rPr>
                      <m:t>𝑟</m:t>
                    </m:r>
                  </m:oMath>
                </a14:m>
                <a:r>
                  <a:rPr lang="zh-CN" altLang="en-US" sz="2000" b="1" dirty="0">
                    <a:solidFill>
                      <a:schemeClr val="tx1"/>
                    </a:solidFill>
                    <a:latin typeface="Arial" charset="0"/>
                    <a:ea typeface="ＭＳ Ｐゴシック" pitchFamily="50" charset="-128"/>
                  </a:rPr>
                  <a:t>值</a:t>
                </a:r>
                <a:endParaRPr kumimoji="1" lang="zh-CN" altLang="en-US" sz="2000" b="1" u="none" strike="noStrike" cap="none" normalizeH="0" baseline="0" dirty="0">
                  <a:ln>
                    <a:noFill/>
                  </a:ln>
                  <a:solidFill>
                    <a:schemeClr val="tx1"/>
                  </a:solidFill>
                  <a:effectLst/>
                  <a:latin typeface="Arial" charset="0"/>
                  <a:ea typeface="ＭＳ Ｐゴシック" pitchFamily="50" charset="-128"/>
                </a:endParaRPr>
              </a:p>
            </p:txBody>
          </p:sp>
        </mc:Choice>
        <mc:Fallback xmlns="">
          <p:sp>
            <p:nvSpPr>
              <p:cNvPr id="5" name="矩形: 圆角 4">
                <a:extLst>
                  <a:ext uri="{FF2B5EF4-FFF2-40B4-BE49-F238E27FC236}">
                    <a16:creationId xmlns:a16="http://schemas.microsoft.com/office/drawing/2014/main" id="{582F3264-EE2D-1DB7-94F2-E77567AE3741}"/>
                  </a:ext>
                </a:extLst>
              </p:cNvPr>
              <p:cNvSpPr>
                <a:spLocks noRot="1" noChangeAspect="1" noMove="1" noResize="1" noEditPoints="1" noAdjustHandles="1" noChangeArrowheads="1" noChangeShapeType="1" noTextEdit="1"/>
              </p:cNvSpPr>
              <p:nvPr/>
            </p:nvSpPr>
            <p:spPr bwMode="auto">
              <a:xfrm>
                <a:off x="5082139" y="847024"/>
                <a:ext cx="3878982" cy="2562726"/>
              </a:xfrm>
              <a:prstGeom prst="roundRect">
                <a:avLst>
                  <a:gd name="adj" fmla="val 9531"/>
                </a:avLst>
              </a:prstGeom>
              <a:blipFill>
                <a:blip r:embed="rId2"/>
                <a:stretch>
                  <a:fillRect/>
                </a:stretch>
              </a:blipFill>
              <a:ln>
                <a:headEnd type="none" w="med" len="med"/>
                <a:tailEnd type="none" w="med" len="med"/>
              </a:ln>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338FC63C-F336-DCA8-3433-FC925657032E}"/>
              </a:ext>
            </a:extLst>
          </p:cNvPr>
          <p:cNvSpPr/>
          <p:nvPr/>
        </p:nvSpPr>
        <p:spPr bwMode="auto">
          <a:xfrm>
            <a:off x="5082139" y="3852352"/>
            <a:ext cx="3878982" cy="2562726"/>
          </a:xfrm>
          <a:prstGeom prst="roundRect">
            <a:avLst>
              <a:gd name="adj" fmla="val 953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2813"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err="1">
                <a:ln>
                  <a:noFill/>
                </a:ln>
                <a:solidFill>
                  <a:schemeClr val="tx1"/>
                </a:solidFill>
                <a:effectLst/>
                <a:latin typeface="Arial" charset="0"/>
                <a:ea typeface="ＭＳ Ｐゴシック" pitchFamily="50" charset="-128"/>
              </a:rPr>
              <a:t>LoHA</a:t>
            </a:r>
            <a:r>
              <a:rPr kumimoji="1" lang="en-US" altLang="zh-CN" sz="1400" i="0" u="none" strike="noStrike" cap="none" normalizeH="0" baseline="0" dirty="0">
                <a:ln>
                  <a:noFill/>
                </a:ln>
                <a:solidFill>
                  <a:schemeClr val="tx1"/>
                </a:solidFill>
                <a:effectLst/>
                <a:latin typeface="Arial" charset="0"/>
                <a:ea typeface="ＭＳ Ｐゴシック" pitchFamily="50" charset="-128"/>
              </a:rPr>
              <a:t>(Low-Rank Hadamard Product)</a:t>
            </a:r>
            <a:r>
              <a:rPr kumimoji="1" lang="en-US" altLang="zh-CN" sz="1400" b="0" i="0" u="none" strike="noStrike" cap="none" normalizeH="0" baseline="0" dirty="0">
                <a:ln>
                  <a:noFill/>
                </a:ln>
                <a:solidFill>
                  <a:schemeClr val="tx1"/>
                </a:solidFill>
                <a:effectLst/>
                <a:latin typeface="Arial" charset="0"/>
                <a:ea typeface="ＭＳ Ｐゴシック" pitchFamily="50" charset="-128"/>
              </a:rPr>
              <a:t> </a:t>
            </a:r>
          </a:p>
          <a:p>
            <a:pPr marL="0" marR="0" indent="0" defTabSz="912813"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err="1">
                <a:ln>
                  <a:noFill/>
                </a:ln>
                <a:solidFill>
                  <a:schemeClr val="tx1"/>
                </a:solidFill>
                <a:effectLst/>
                <a:latin typeface="Arial" charset="0"/>
                <a:ea typeface="ＭＳ Ｐゴシック" pitchFamily="50" charset="-128"/>
              </a:rPr>
              <a:t>LoKr</a:t>
            </a:r>
            <a:r>
              <a:rPr lang="en-US" altLang="zh-CN" sz="1600" dirty="0"/>
              <a:t>(</a:t>
            </a:r>
            <a:r>
              <a:rPr lang="en-US" altLang="zh-CN" sz="1600" dirty="0" err="1"/>
              <a:t>LoRA</a:t>
            </a:r>
            <a:r>
              <a:rPr lang="en-US" altLang="zh-CN" sz="1600" dirty="0"/>
              <a:t> with Kronecker product</a:t>
            </a:r>
            <a:r>
              <a:rPr kumimoji="1" lang="en-US" altLang="zh-CN" sz="1600" i="0" u="none" strike="noStrike" cap="none" normalizeH="0" baseline="0" dirty="0">
                <a:ln>
                  <a:noFill/>
                </a:ln>
                <a:solidFill>
                  <a:schemeClr val="tx1"/>
                </a:solidFill>
                <a:effectLst/>
                <a:latin typeface="Arial" charset="0"/>
                <a:ea typeface="ＭＳ Ｐゴシック" pitchFamily="50" charset="-128"/>
              </a:rPr>
              <a:t>)</a:t>
            </a:r>
            <a:endParaRPr kumimoji="1" lang="zh-CN" altLang="en-US" sz="2400" i="0" u="none" strike="noStrike" cap="none" normalizeH="0" baseline="0" dirty="0">
              <a:ln>
                <a:noFill/>
              </a:ln>
              <a:solidFill>
                <a:schemeClr val="tx1"/>
              </a:solidFill>
              <a:effectLst/>
              <a:latin typeface="Arial" charset="0"/>
              <a:ea typeface="ＭＳ Ｐゴシック" pitchFamily="50" charset="-128"/>
            </a:endParaRPr>
          </a:p>
        </p:txBody>
      </p:sp>
      <p:pic>
        <p:nvPicPr>
          <p:cNvPr id="13" name="图片 12">
            <a:extLst>
              <a:ext uri="{FF2B5EF4-FFF2-40B4-BE49-F238E27FC236}">
                <a16:creationId xmlns:a16="http://schemas.microsoft.com/office/drawing/2014/main" id="{10213A31-701C-FBCC-221A-0EF99E798D2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21630" y="771091"/>
            <a:ext cx="2240758" cy="2677160"/>
          </a:xfrm>
          <a:prstGeom prst="rect">
            <a:avLst/>
          </a:prstGeom>
        </p:spPr>
      </p:pic>
      <p:pic>
        <p:nvPicPr>
          <p:cNvPr id="17" name="图片 16">
            <a:extLst>
              <a:ext uri="{FF2B5EF4-FFF2-40B4-BE49-F238E27FC236}">
                <a16:creationId xmlns:a16="http://schemas.microsoft.com/office/drawing/2014/main" id="{3398DEC1-39F1-3CAE-29DA-CC2F4A1C2583}"/>
              </a:ext>
            </a:extLst>
          </p:cNvPr>
          <p:cNvPicPr>
            <a:picLocks noChangeAspect="1"/>
          </p:cNvPicPr>
          <p:nvPr/>
        </p:nvPicPr>
        <p:blipFill>
          <a:blip r:embed="rId4"/>
          <a:stretch>
            <a:fillRect/>
          </a:stretch>
        </p:blipFill>
        <p:spPr>
          <a:xfrm>
            <a:off x="5177419" y="4921134"/>
            <a:ext cx="3688422" cy="1261187"/>
          </a:xfrm>
          <a:prstGeom prst="rect">
            <a:avLst/>
          </a:prstGeom>
        </p:spPr>
      </p:pic>
      <p:sp>
        <p:nvSpPr>
          <p:cNvPr id="22" name="矩形: 圆角 21">
            <a:extLst>
              <a:ext uri="{FF2B5EF4-FFF2-40B4-BE49-F238E27FC236}">
                <a16:creationId xmlns:a16="http://schemas.microsoft.com/office/drawing/2014/main" id="{F184655F-981B-46CE-B278-5747CF838E7C}"/>
              </a:ext>
            </a:extLst>
          </p:cNvPr>
          <p:cNvSpPr/>
          <p:nvPr/>
        </p:nvSpPr>
        <p:spPr bwMode="auto">
          <a:xfrm>
            <a:off x="226927" y="3800314"/>
            <a:ext cx="3878981" cy="2562726"/>
          </a:xfrm>
          <a:prstGeom prst="roundRect">
            <a:avLst>
              <a:gd name="adj" fmla="val 953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2813" rtl="0" eaLnBrk="1" fontAlgn="base" latinLnBrk="0" hangingPunct="1">
              <a:lnSpc>
                <a:spcPct val="100000"/>
              </a:lnSpc>
              <a:spcBef>
                <a:spcPct val="0"/>
              </a:spcBef>
              <a:spcAft>
                <a:spcPct val="0"/>
              </a:spcAft>
              <a:buClrTx/>
              <a:buSzTx/>
              <a:buFontTx/>
              <a:buNone/>
              <a:tabLst/>
            </a:pPr>
            <a:r>
              <a:rPr lang="en-US" altLang="zh-CN" sz="2000" b="1" dirty="0" err="1">
                <a:solidFill>
                  <a:schemeClr val="tx1"/>
                </a:solidFill>
                <a:latin typeface="Arial" charset="0"/>
                <a:ea typeface="ＭＳ Ｐゴシック" pitchFamily="50" charset="-128"/>
              </a:rPr>
              <a:t>QLoRA</a:t>
            </a:r>
            <a:r>
              <a:rPr lang="en-US" altLang="zh-CN" sz="2000" b="1" dirty="0">
                <a:solidFill>
                  <a:schemeClr val="tx1"/>
                </a:solidFill>
                <a:latin typeface="Arial" charset="0"/>
                <a:ea typeface="ＭＳ Ｐゴシック" pitchFamily="50" charset="-128"/>
              </a:rPr>
              <a:t> </a:t>
            </a:r>
            <a:r>
              <a:rPr lang="en-US" altLang="zh-CN" sz="2000" dirty="0">
                <a:solidFill>
                  <a:schemeClr val="tx1"/>
                </a:solidFill>
                <a:latin typeface="Arial" charset="0"/>
                <a:ea typeface="ＭＳ Ｐゴシック" pitchFamily="50" charset="-128"/>
              </a:rPr>
              <a:t>(Quantized </a:t>
            </a:r>
            <a:r>
              <a:rPr lang="en-US" altLang="zh-CN" sz="2000" dirty="0" err="1">
                <a:solidFill>
                  <a:schemeClr val="tx1"/>
                </a:solidFill>
                <a:latin typeface="Arial" charset="0"/>
                <a:ea typeface="ＭＳ Ｐゴシック" pitchFamily="50" charset="-128"/>
              </a:rPr>
              <a:t>LoRA</a:t>
            </a:r>
            <a:r>
              <a:rPr lang="en-US" altLang="zh-CN" sz="2000" dirty="0">
                <a:solidFill>
                  <a:schemeClr val="tx1"/>
                </a:solidFill>
                <a:latin typeface="Arial" charset="0"/>
                <a:ea typeface="ＭＳ Ｐゴシック" pitchFamily="50" charset="-128"/>
              </a:rPr>
              <a:t>)</a:t>
            </a:r>
            <a:endParaRPr kumimoji="1" lang="zh-CN" altLang="en-US" sz="2000" i="0" u="none" strike="noStrike" cap="none" normalizeH="0" baseline="0" dirty="0">
              <a:ln>
                <a:noFill/>
              </a:ln>
              <a:solidFill>
                <a:schemeClr val="tx1"/>
              </a:solidFill>
              <a:effectLst/>
              <a:latin typeface="Arial" charset="0"/>
              <a:ea typeface="ＭＳ Ｐゴシック" pitchFamily="50" charset="-128"/>
            </a:endParaRPr>
          </a:p>
        </p:txBody>
      </p:sp>
      <p:pic>
        <p:nvPicPr>
          <p:cNvPr id="24" name="图片 23">
            <a:extLst>
              <a:ext uri="{FF2B5EF4-FFF2-40B4-BE49-F238E27FC236}">
                <a16:creationId xmlns:a16="http://schemas.microsoft.com/office/drawing/2014/main" id="{F86DB5B0-4FDB-EC22-D0AD-12A3EF114C69}"/>
              </a:ext>
            </a:extLst>
          </p:cNvPr>
          <p:cNvPicPr>
            <a:picLocks noChangeAspect="1"/>
          </p:cNvPicPr>
          <p:nvPr/>
        </p:nvPicPr>
        <p:blipFill>
          <a:blip r:embed="rId5"/>
          <a:stretch>
            <a:fillRect/>
          </a:stretch>
        </p:blipFill>
        <p:spPr>
          <a:xfrm>
            <a:off x="572646" y="4190878"/>
            <a:ext cx="3378042" cy="2076480"/>
          </a:xfrm>
          <a:prstGeom prst="rect">
            <a:avLst/>
          </a:prstGeom>
        </p:spPr>
      </p:pic>
      <p:sp>
        <p:nvSpPr>
          <p:cNvPr id="26" name="矩形: 圆角 25">
            <a:extLst>
              <a:ext uri="{FF2B5EF4-FFF2-40B4-BE49-F238E27FC236}">
                <a16:creationId xmlns:a16="http://schemas.microsoft.com/office/drawing/2014/main" id="{3D00AB83-B942-53CC-C239-4AED5E0EC613}"/>
              </a:ext>
            </a:extLst>
          </p:cNvPr>
          <p:cNvSpPr/>
          <p:nvPr/>
        </p:nvSpPr>
        <p:spPr bwMode="auto">
          <a:xfrm>
            <a:off x="233413" y="849500"/>
            <a:ext cx="3878981" cy="2562726"/>
          </a:xfrm>
          <a:prstGeom prst="roundRect">
            <a:avLst>
              <a:gd name="adj" fmla="val 953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2813"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ＭＳ Ｐゴシック" pitchFamily="50" charset="-128"/>
              </a:rPr>
              <a:t>Adapter Tuning</a:t>
            </a:r>
            <a:endParaRPr kumimoji="1" lang="zh-CN" altLang="en-US" sz="2000" b="1" i="0" u="none" strike="noStrike" cap="none" normalizeH="0" baseline="0" dirty="0">
              <a:ln>
                <a:noFill/>
              </a:ln>
              <a:solidFill>
                <a:schemeClr val="tx1"/>
              </a:solidFill>
              <a:effectLst/>
              <a:latin typeface="Arial" charset="0"/>
              <a:ea typeface="ＭＳ Ｐゴシック" pitchFamily="50" charset="-128"/>
            </a:endParaRPr>
          </a:p>
        </p:txBody>
      </p:sp>
      <p:pic>
        <p:nvPicPr>
          <p:cNvPr id="27" name="图片 26">
            <a:extLst>
              <a:ext uri="{FF2B5EF4-FFF2-40B4-BE49-F238E27FC236}">
                <a16:creationId xmlns:a16="http://schemas.microsoft.com/office/drawing/2014/main" id="{804BC695-2156-FC66-879C-BF1D23F797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3498" y="1050988"/>
            <a:ext cx="3294687" cy="2457758"/>
          </a:xfrm>
          <a:prstGeom prst="rect">
            <a:avLst/>
          </a:prstGeom>
        </p:spPr>
      </p:pic>
    </p:spTree>
    <p:extLst>
      <p:ext uri="{BB962C8B-B14F-4D97-AF65-F5344CB8AC3E}">
        <p14:creationId xmlns:p14="http://schemas.microsoft.com/office/powerpoint/2010/main" val="242040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BE5A-148D-0C43-EA43-B27441C3E5E5}"/>
            </a:ext>
          </a:extLst>
        </p:cNvPr>
        <p:cNvGrpSpPr/>
        <p:nvPr/>
      </p:nvGrpSpPr>
      <p:grpSpPr>
        <a:xfrm>
          <a:off x="0" y="0"/>
          <a:ext cx="0" cy="0"/>
          <a:chOff x="0" y="0"/>
          <a:chExt cx="0" cy="0"/>
        </a:xfrm>
      </p:grpSpPr>
      <p:sp>
        <p:nvSpPr>
          <p:cNvPr id="11" name="矩形: 圆角 10">
            <a:extLst>
              <a:ext uri="{FF2B5EF4-FFF2-40B4-BE49-F238E27FC236}">
                <a16:creationId xmlns:a16="http://schemas.microsoft.com/office/drawing/2014/main" id="{06432E8E-EFAA-CC6B-4ED2-BE55FD2EF790}"/>
              </a:ext>
            </a:extLst>
          </p:cNvPr>
          <p:cNvSpPr/>
          <p:nvPr/>
        </p:nvSpPr>
        <p:spPr bwMode="auto">
          <a:xfrm>
            <a:off x="6947418" y="2335843"/>
            <a:ext cx="1715691" cy="3819790"/>
          </a:xfrm>
          <a:prstGeom prst="roundRect">
            <a:avLst>
              <a:gd name="adj" fmla="val 1616"/>
            </a:avLst>
          </a:prstGeom>
          <a:solidFill>
            <a:srgbClr val="EBF5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24" name="矩形: 圆角 23">
            <a:extLst>
              <a:ext uri="{FF2B5EF4-FFF2-40B4-BE49-F238E27FC236}">
                <a16:creationId xmlns:a16="http://schemas.microsoft.com/office/drawing/2014/main" id="{FBCF2D3C-A369-FA6B-CE77-B33F35F7D08F}"/>
              </a:ext>
            </a:extLst>
          </p:cNvPr>
          <p:cNvSpPr/>
          <p:nvPr/>
        </p:nvSpPr>
        <p:spPr bwMode="auto">
          <a:xfrm>
            <a:off x="3628072" y="2335845"/>
            <a:ext cx="3009913" cy="3819790"/>
          </a:xfrm>
          <a:prstGeom prst="roundRect">
            <a:avLst>
              <a:gd name="adj" fmla="val 1616"/>
            </a:avLst>
          </a:prstGeom>
          <a:solidFill>
            <a:srgbClr val="EBF5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0" name="矩形: 圆角 19">
            <a:extLst>
              <a:ext uri="{FF2B5EF4-FFF2-40B4-BE49-F238E27FC236}">
                <a16:creationId xmlns:a16="http://schemas.microsoft.com/office/drawing/2014/main" id="{AB98AAD3-C68C-A13C-F641-FD044853C5CD}"/>
              </a:ext>
            </a:extLst>
          </p:cNvPr>
          <p:cNvSpPr/>
          <p:nvPr/>
        </p:nvSpPr>
        <p:spPr bwMode="auto">
          <a:xfrm>
            <a:off x="1607877" y="2335845"/>
            <a:ext cx="1715691" cy="3819790"/>
          </a:xfrm>
          <a:prstGeom prst="roundRect">
            <a:avLst>
              <a:gd name="adj" fmla="val 1616"/>
            </a:avLst>
          </a:prstGeom>
          <a:solidFill>
            <a:srgbClr val="EBF5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3" name="标题 2">
            <a:extLst>
              <a:ext uri="{FF2B5EF4-FFF2-40B4-BE49-F238E27FC236}">
                <a16:creationId xmlns:a16="http://schemas.microsoft.com/office/drawing/2014/main" id="{ECA0D669-B1E6-E413-2AB5-A35D36B47270}"/>
              </a:ext>
            </a:extLst>
          </p:cNvPr>
          <p:cNvSpPr>
            <a:spLocks noGrp="1"/>
          </p:cNvSpPr>
          <p:nvPr>
            <p:ph type="title"/>
          </p:nvPr>
        </p:nvSpPr>
        <p:spPr/>
        <p:txBody>
          <a:bodyPr/>
          <a:lstStyle/>
          <a:p>
            <a:r>
              <a:rPr lang="zh-CN" altLang="en-US" dirty="0"/>
              <a:t>有监督微调（</a:t>
            </a:r>
            <a:r>
              <a:rPr lang="en-US" altLang="zh-CN" dirty="0"/>
              <a:t>SFT</a:t>
            </a:r>
            <a:r>
              <a:rPr lang="zh-CN" altLang="en-US" dirty="0"/>
              <a:t>）</a:t>
            </a:r>
          </a:p>
        </p:txBody>
      </p:sp>
      <p:sp>
        <p:nvSpPr>
          <p:cNvPr id="4" name="矩形 3">
            <a:extLst>
              <a:ext uri="{FF2B5EF4-FFF2-40B4-BE49-F238E27FC236}">
                <a16:creationId xmlns:a16="http://schemas.microsoft.com/office/drawing/2014/main" id="{FA92F62F-1598-F440-B665-0C6CF9C6C80D}"/>
              </a:ext>
            </a:extLst>
          </p:cNvPr>
          <p:cNvSpPr/>
          <p:nvPr/>
        </p:nvSpPr>
        <p:spPr>
          <a:xfrm>
            <a:off x="611560" y="1224226"/>
            <a:ext cx="8136904" cy="646331"/>
          </a:xfrm>
          <a:prstGeom prst="rect">
            <a:avLst/>
          </a:prstGeom>
          <a:solidFill>
            <a:srgbClr val="EBF5FF"/>
          </a:solidFill>
          <a:effectLst>
            <a:outerShdw blurRad="50800" dist="38100" dir="5400000" algn="t" rotWithShape="0">
              <a:prstClr val="black">
                <a:alpha val="40000"/>
              </a:prstClr>
            </a:outerShdw>
          </a:effectLst>
        </p:spPr>
        <p:txBody>
          <a:bodyPr wrap="square">
            <a:spAutoFit/>
          </a:bodyPr>
          <a:lstStyle/>
          <a:p>
            <a:r>
              <a:rPr lang="zh-CN" altLang="en-US" sz="1800" dirty="0">
                <a:latin typeface="微软雅黑" panose="020B0503020204020204" pitchFamily="34" charset="-122"/>
                <a:ea typeface="微软雅黑" panose="020B0503020204020204" pitchFamily="34" charset="-122"/>
              </a:rPr>
              <a:t>有监督微调（</a:t>
            </a:r>
            <a:r>
              <a:rPr lang="en-US" altLang="zh-CN" sz="1800" dirty="0">
                <a:latin typeface="微软雅黑" panose="020B0503020204020204" pitchFamily="34" charset="-122"/>
                <a:ea typeface="微软雅黑" panose="020B0503020204020204" pitchFamily="34" charset="-122"/>
              </a:rPr>
              <a:t>Supervised Fine-Tuning</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SFT</a:t>
            </a:r>
            <a:r>
              <a:rPr lang="zh-CN" altLang="en-US" sz="1800" dirty="0">
                <a:latin typeface="微软雅黑" panose="020B0503020204020204" pitchFamily="34" charset="-122"/>
                <a:ea typeface="微软雅黑" panose="020B0503020204020204" pitchFamily="34" charset="-122"/>
              </a:rPr>
              <a:t>）指预训练模型在标注的数据集上进行微调，使模型能够接受指令或对话。</a:t>
            </a:r>
            <a:endParaRPr lang="en-US" altLang="zh-CN" sz="1800" dirty="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857E41C3-3E27-1AD7-90E2-8775915B9680}"/>
              </a:ext>
            </a:extLst>
          </p:cNvPr>
          <p:cNvSpPr/>
          <p:nvPr/>
        </p:nvSpPr>
        <p:spPr bwMode="auto">
          <a:xfrm>
            <a:off x="536636" y="3787158"/>
            <a:ext cx="8607364" cy="917162"/>
          </a:xfrm>
          <a:prstGeom prst="rightArrow">
            <a:avLst>
              <a:gd name="adj1" fmla="val 50000"/>
              <a:gd name="adj2" fmla="val 40474"/>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7" name="矩形: 圆角 26">
            <a:extLst>
              <a:ext uri="{FF2B5EF4-FFF2-40B4-BE49-F238E27FC236}">
                <a16:creationId xmlns:a16="http://schemas.microsoft.com/office/drawing/2014/main" id="{0992A11F-7F40-D7B9-5A8E-FB886EFAE5D7}"/>
              </a:ext>
            </a:extLst>
          </p:cNvPr>
          <p:cNvSpPr/>
          <p:nvPr/>
        </p:nvSpPr>
        <p:spPr bwMode="auto">
          <a:xfrm>
            <a:off x="298097" y="3271179"/>
            <a:ext cx="1025034" cy="1938516"/>
          </a:xfrm>
          <a:prstGeom prst="roundRect">
            <a:avLst>
              <a:gd name="adj" fmla="val 16484"/>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28" name="矩形: 圆角 27">
            <a:extLst>
              <a:ext uri="{FF2B5EF4-FFF2-40B4-BE49-F238E27FC236}">
                <a16:creationId xmlns:a16="http://schemas.microsoft.com/office/drawing/2014/main" id="{F1FB76C5-A879-45F9-9A12-76430571CEB3}"/>
              </a:ext>
            </a:extLst>
          </p:cNvPr>
          <p:cNvSpPr/>
          <p:nvPr/>
        </p:nvSpPr>
        <p:spPr bwMode="auto">
          <a:xfrm>
            <a:off x="114300" y="3586821"/>
            <a:ext cx="1439966" cy="5597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effectLst/>
                <a:latin typeface="Arial" charset="0"/>
                <a:ea typeface="ＭＳ Ｐゴシック" pitchFamily="50" charset="-128"/>
              </a:rPr>
              <a:t>LLM</a:t>
            </a:r>
            <a:endParaRPr kumimoji="1" lang="zh-CN" altLang="en-US" sz="2400" b="0" i="0" u="none" strike="noStrike" cap="none" normalizeH="0" baseline="0" dirty="0">
              <a:ln>
                <a:noFill/>
              </a:ln>
              <a:effectLst/>
              <a:latin typeface="Arial" charset="0"/>
              <a:ea typeface="ＭＳ Ｐゴシック" pitchFamily="50" charset="-128"/>
            </a:endParaRPr>
          </a:p>
        </p:txBody>
      </p:sp>
      <p:sp>
        <p:nvSpPr>
          <p:cNvPr id="5" name="矩形: 圆角 4">
            <a:extLst>
              <a:ext uri="{FF2B5EF4-FFF2-40B4-BE49-F238E27FC236}">
                <a16:creationId xmlns:a16="http://schemas.microsoft.com/office/drawing/2014/main" id="{1C7D5244-584C-6865-46CC-128F840827A9}"/>
              </a:ext>
            </a:extLst>
          </p:cNvPr>
          <p:cNvSpPr/>
          <p:nvPr/>
        </p:nvSpPr>
        <p:spPr bwMode="auto">
          <a:xfrm>
            <a:off x="1814835" y="3965843"/>
            <a:ext cx="1439966" cy="5597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effectLst/>
                <a:latin typeface="Arial" charset="0"/>
                <a:ea typeface="ＭＳ Ｐゴシック" pitchFamily="50" charset="-128"/>
              </a:rPr>
              <a:t>pretrain</a:t>
            </a:r>
            <a:endParaRPr kumimoji="1" lang="zh-CN" altLang="en-US" sz="2400" b="0" i="0" u="none" strike="noStrike" cap="none" normalizeH="0" baseline="0" dirty="0">
              <a:ln>
                <a:noFill/>
              </a:ln>
              <a:effectLst/>
              <a:latin typeface="Arial" charset="0"/>
              <a:ea typeface="ＭＳ Ｐゴシック" pitchFamily="50" charset="-128"/>
            </a:endParaRPr>
          </a:p>
        </p:txBody>
      </p:sp>
      <p:sp>
        <p:nvSpPr>
          <p:cNvPr id="21" name="文本框 20">
            <a:extLst>
              <a:ext uri="{FF2B5EF4-FFF2-40B4-BE49-F238E27FC236}">
                <a16:creationId xmlns:a16="http://schemas.microsoft.com/office/drawing/2014/main" id="{7CE5611E-C5E1-27FE-9747-E618982462D3}"/>
              </a:ext>
            </a:extLst>
          </p:cNvPr>
          <p:cNvSpPr txBox="1"/>
          <p:nvPr/>
        </p:nvSpPr>
        <p:spPr>
          <a:xfrm flipH="1">
            <a:off x="4807308" y="4014905"/>
            <a:ext cx="1319255" cy="461665"/>
          </a:xfrm>
          <a:prstGeom prst="rect">
            <a:avLst/>
          </a:prstGeom>
          <a:noFill/>
        </p:spPr>
        <p:txBody>
          <a:bodyPr wrap="square" rtlCol="0">
            <a:spAutoFit/>
          </a:bodyPr>
          <a:lstStyle/>
          <a:p>
            <a:r>
              <a:rPr lang="en-GB" altLang="zh-CN" dirty="0"/>
              <a:t>SFT</a:t>
            </a:r>
            <a:endParaRPr lang="zh-CN" altLang="en-US" dirty="0"/>
          </a:p>
        </p:txBody>
      </p:sp>
      <p:sp>
        <p:nvSpPr>
          <p:cNvPr id="7" name="矩形: 圆角 6">
            <a:extLst>
              <a:ext uri="{FF2B5EF4-FFF2-40B4-BE49-F238E27FC236}">
                <a16:creationId xmlns:a16="http://schemas.microsoft.com/office/drawing/2014/main" id="{95B3D207-3ABE-4587-12C1-02943D3072E0}"/>
              </a:ext>
            </a:extLst>
          </p:cNvPr>
          <p:cNvSpPr/>
          <p:nvPr/>
        </p:nvSpPr>
        <p:spPr bwMode="auto">
          <a:xfrm>
            <a:off x="7117305" y="4008033"/>
            <a:ext cx="1439966" cy="5597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effectLst/>
                <a:latin typeface="Arial" charset="0"/>
                <a:ea typeface="ＭＳ Ｐゴシック" pitchFamily="50" charset="-128"/>
              </a:rPr>
              <a:t>RLHF</a:t>
            </a:r>
            <a:endParaRPr kumimoji="1" lang="zh-CN" altLang="en-US" sz="2400" b="0" i="0" u="none" strike="noStrike" cap="none" normalizeH="0" baseline="0" dirty="0">
              <a:ln>
                <a:noFill/>
              </a:ln>
              <a:effectLst/>
              <a:latin typeface="Arial" charset="0"/>
              <a:ea typeface="ＭＳ Ｐゴシック" pitchFamily="50" charset="-128"/>
            </a:endParaRPr>
          </a:p>
        </p:txBody>
      </p:sp>
      <p:pic>
        <p:nvPicPr>
          <p:cNvPr id="29" name="图形 28" descr="数据库 纯色填充">
            <a:extLst>
              <a:ext uri="{FF2B5EF4-FFF2-40B4-BE49-F238E27FC236}">
                <a16:creationId xmlns:a16="http://schemas.microsoft.com/office/drawing/2014/main" id="{8D77EAA4-1170-5178-B5DF-3933651462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0066" y="2531020"/>
            <a:ext cx="595671" cy="595671"/>
          </a:xfrm>
          <a:prstGeom prst="rect">
            <a:avLst/>
          </a:prstGeom>
        </p:spPr>
      </p:pic>
      <p:pic>
        <p:nvPicPr>
          <p:cNvPr id="30" name="图形 29" descr="数据库 纯色填充">
            <a:extLst>
              <a:ext uri="{FF2B5EF4-FFF2-40B4-BE49-F238E27FC236}">
                <a16:creationId xmlns:a16="http://schemas.microsoft.com/office/drawing/2014/main" id="{6A9AA33D-1E6E-397F-4249-5C93D7C51C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905" y="2530618"/>
            <a:ext cx="595671" cy="595671"/>
          </a:xfrm>
          <a:prstGeom prst="rect">
            <a:avLst/>
          </a:prstGeom>
        </p:spPr>
      </p:pic>
      <p:pic>
        <p:nvPicPr>
          <p:cNvPr id="31" name="图形 30" descr="数据库 纯色填充">
            <a:extLst>
              <a:ext uri="{FF2B5EF4-FFF2-40B4-BE49-F238E27FC236}">
                <a16:creationId xmlns:a16="http://schemas.microsoft.com/office/drawing/2014/main" id="{B93D0517-DA94-DED5-F3DB-5DAEBD82C4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1743" y="2525538"/>
            <a:ext cx="595671" cy="595671"/>
          </a:xfrm>
          <a:prstGeom prst="rect">
            <a:avLst/>
          </a:prstGeom>
        </p:spPr>
      </p:pic>
      <p:pic>
        <p:nvPicPr>
          <p:cNvPr id="35" name="图形 34" descr="书籍 纯色填充">
            <a:extLst>
              <a:ext uri="{FF2B5EF4-FFF2-40B4-BE49-F238E27FC236}">
                <a16:creationId xmlns:a16="http://schemas.microsoft.com/office/drawing/2014/main" id="{115CEF5E-0372-B764-2133-45D5BFEB97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8342" y="3393331"/>
            <a:ext cx="479117" cy="479117"/>
          </a:xfrm>
          <a:prstGeom prst="rect">
            <a:avLst/>
          </a:prstGeom>
        </p:spPr>
      </p:pic>
      <p:pic>
        <p:nvPicPr>
          <p:cNvPr id="39" name="图形 38" descr="男性形象 纯色填充">
            <a:extLst>
              <a:ext uri="{FF2B5EF4-FFF2-40B4-BE49-F238E27FC236}">
                <a16:creationId xmlns:a16="http://schemas.microsoft.com/office/drawing/2014/main" id="{1848D9C9-48EA-61FE-F934-7FB3151C49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2447" y="5563450"/>
            <a:ext cx="569679" cy="569679"/>
          </a:xfrm>
          <a:prstGeom prst="rect">
            <a:avLst/>
          </a:prstGeom>
        </p:spPr>
      </p:pic>
      <p:pic>
        <p:nvPicPr>
          <p:cNvPr id="41" name="图形 40" descr="书籍 纯色填充">
            <a:extLst>
              <a:ext uri="{FF2B5EF4-FFF2-40B4-BE49-F238E27FC236}">
                <a16:creationId xmlns:a16="http://schemas.microsoft.com/office/drawing/2014/main" id="{5D1B496B-F9CA-1ED5-D542-B28BA07184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4181" y="3393331"/>
            <a:ext cx="479117" cy="479117"/>
          </a:xfrm>
          <a:prstGeom prst="rect">
            <a:avLst/>
          </a:prstGeom>
        </p:spPr>
      </p:pic>
      <p:pic>
        <p:nvPicPr>
          <p:cNvPr id="42" name="图形 41" descr="书籍 纯色填充">
            <a:extLst>
              <a:ext uri="{FF2B5EF4-FFF2-40B4-BE49-F238E27FC236}">
                <a16:creationId xmlns:a16="http://schemas.microsoft.com/office/drawing/2014/main" id="{7FCDB1DA-DB55-81B9-50C4-76D075E27A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0020" y="3393330"/>
            <a:ext cx="479117" cy="479117"/>
          </a:xfrm>
          <a:prstGeom prst="rect">
            <a:avLst/>
          </a:prstGeom>
        </p:spPr>
      </p:pic>
      <p:pic>
        <p:nvPicPr>
          <p:cNvPr id="48" name="图形 47" descr="机器人 纯色填充">
            <a:extLst>
              <a:ext uri="{FF2B5EF4-FFF2-40B4-BE49-F238E27FC236}">
                <a16:creationId xmlns:a16="http://schemas.microsoft.com/office/drawing/2014/main" id="{82CB514E-170B-17D7-59BD-69E4BE551A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649" y="4127406"/>
            <a:ext cx="914400" cy="914400"/>
          </a:xfrm>
          <a:prstGeom prst="rect">
            <a:avLst/>
          </a:prstGeom>
        </p:spPr>
      </p:pic>
      <p:pic>
        <p:nvPicPr>
          <p:cNvPr id="60" name="图形 59" descr="机器人 纯色填充">
            <a:extLst>
              <a:ext uri="{FF2B5EF4-FFF2-40B4-BE49-F238E27FC236}">
                <a16:creationId xmlns:a16="http://schemas.microsoft.com/office/drawing/2014/main" id="{A94AF138-46BC-55FB-86B1-20AC22D5F9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6736" y="2644491"/>
            <a:ext cx="757053" cy="757053"/>
          </a:xfrm>
          <a:prstGeom prst="rect">
            <a:avLst/>
          </a:prstGeom>
        </p:spPr>
      </p:pic>
      <p:sp>
        <p:nvSpPr>
          <p:cNvPr id="1024" name="箭头: 左弧形 1023">
            <a:extLst>
              <a:ext uri="{FF2B5EF4-FFF2-40B4-BE49-F238E27FC236}">
                <a16:creationId xmlns:a16="http://schemas.microsoft.com/office/drawing/2014/main" id="{3CB9FA73-4D04-30B1-B497-2749648E8C87}"/>
              </a:ext>
            </a:extLst>
          </p:cNvPr>
          <p:cNvSpPr/>
          <p:nvPr/>
        </p:nvSpPr>
        <p:spPr bwMode="auto">
          <a:xfrm>
            <a:off x="7004029" y="2928028"/>
            <a:ext cx="395342" cy="2173753"/>
          </a:xfrm>
          <a:prstGeom prst="curvedRightArrow">
            <a:avLst/>
          </a:prstGeom>
          <a:solidFill>
            <a:srgbClr val="FFFF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025" name="箭头: 左弧形 1024">
            <a:extLst>
              <a:ext uri="{FF2B5EF4-FFF2-40B4-BE49-F238E27FC236}">
                <a16:creationId xmlns:a16="http://schemas.microsoft.com/office/drawing/2014/main" id="{79955F26-C224-287B-782A-C23D107065BF}"/>
              </a:ext>
            </a:extLst>
          </p:cNvPr>
          <p:cNvSpPr/>
          <p:nvPr/>
        </p:nvSpPr>
        <p:spPr bwMode="auto">
          <a:xfrm rot="10800000">
            <a:off x="8181060" y="2891036"/>
            <a:ext cx="468280" cy="2173753"/>
          </a:xfrm>
          <a:prstGeom prst="curvedRightArrow">
            <a:avLst/>
          </a:prstGeom>
          <a:solidFill>
            <a:srgbClr val="FFFFFF"/>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1030" name="图片 1029">
            <a:extLst>
              <a:ext uri="{FF2B5EF4-FFF2-40B4-BE49-F238E27FC236}">
                <a16:creationId xmlns:a16="http://schemas.microsoft.com/office/drawing/2014/main" id="{472FFFB4-B075-8E5B-F635-C07AC294AC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1610835" y="4738956"/>
            <a:ext cx="734130" cy="433702"/>
          </a:xfrm>
          <a:prstGeom prst="rect">
            <a:avLst/>
          </a:prstGeom>
        </p:spPr>
      </p:pic>
      <p:pic>
        <p:nvPicPr>
          <p:cNvPr id="1031" name="图片 1030">
            <a:extLst>
              <a:ext uri="{FF2B5EF4-FFF2-40B4-BE49-F238E27FC236}">
                <a16:creationId xmlns:a16="http://schemas.microsoft.com/office/drawing/2014/main" id="{E24A180C-CF43-16FA-DA32-3F8EF00C4B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1610835" y="5534888"/>
            <a:ext cx="734130" cy="433702"/>
          </a:xfrm>
          <a:prstGeom prst="rect">
            <a:avLst/>
          </a:prstGeom>
        </p:spPr>
      </p:pic>
      <p:pic>
        <p:nvPicPr>
          <p:cNvPr id="1032" name="图片 1031">
            <a:extLst>
              <a:ext uri="{FF2B5EF4-FFF2-40B4-BE49-F238E27FC236}">
                <a16:creationId xmlns:a16="http://schemas.microsoft.com/office/drawing/2014/main" id="{1D9FFECB-E6E0-2C0F-BA26-487B59A21D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2125523" y="4736108"/>
            <a:ext cx="734130" cy="433702"/>
          </a:xfrm>
          <a:prstGeom prst="rect">
            <a:avLst/>
          </a:prstGeom>
        </p:spPr>
      </p:pic>
      <p:pic>
        <p:nvPicPr>
          <p:cNvPr id="1033" name="图片 1032">
            <a:extLst>
              <a:ext uri="{FF2B5EF4-FFF2-40B4-BE49-F238E27FC236}">
                <a16:creationId xmlns:a16="http://schemas.microsoft.com/office/drawing/2014/main" id="{ACDDF251-ECC6-075C-0D67-1776D43C12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2106115" y="5534888"/>
            <a:ext cx="734130" cy="433702"/>
          </a:xfrm>
          <a:prstGeom prst="rect">
            <a:avLst/>
          </a:prstGeom>
        </p:spPr>
      </p:pic>
      <p:pic>
        <p:nvPicPr>
          <p:cNvPr id="1034" name="图片 1033">
            <a:extLst>
              <a:ext uri="{FF2B5EF4-FFF2-40B4-BE49-F238E27FC236}">
                <a16:creationId xmlns:a16="http://schemas.microsoft.com/office/drawing/2014/main" id="{8E10FC09-E31E-CAB0-B0EE-57B471AE7D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2624191" y="4736108"/>
            <a:ext cx="734130" cy="433702"/>
          </a:xfrm>
          <a:prstGeom prst="rect">
            <a:avLst/>
          </a:prstGeom>
        </p:spPr>
      </p:pic>
      <p:pic>
        <p:nvPicPr>
          <p:cNvPr id="1036" name="图片 1035">
            <a:extLst>
              <a:ext uri="{FF2B5EF4-FFF2-40B4-BE49-F238E27FC236}">
                <a16:creationId xmlns:a16="http://schemas.microsoft.com/office/drawing/2014/main" id="{48652335-11AC-793C-BB87-6ED3C4F59C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2616210" y="5530519"/>
            <a:ext cx="734130" cy="433702"/>
          </a:xfrm>
          <a:prstGeom prst="rect">
            <a:avLst/>
          </a:prstGeom>
        </p:spPr>
      </p:pic>
      <p:pic>
        <p:nvPicPr>
          <p:cNvPr id="1038" name="图片 1037">
            <a:extLst>
              <a:ext uri="{FF2B5EF4-FFF2-40B4-BE49-F238E27FC236}">
                <a16:creationId xmlns:a16="http://schemas.microsoft.com/office/drawing/2014/main" id="{2D6F61A6-D1CD-5630-479B-40DACA1B88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69769" y="5380305"/>
            <a:ext cx="734130" cy="433702"/>
          </a:xfrm>
          <a:prstGeom prst="rect">
            <a:avLst/>
          </a:prstGeom>
        </p:spPr>
      </p:pic>
      <p:pic>
        <p:nvPicPr>
          <p:cNvPr id="1039" name="图片 1038">
            <a:extLst>
              <a:ext uri="{FF2B5EF4-FFF2-40B4-BE49-F238E27FC236}">
                <a16:creationId xmlns:a16="http://schemas.microsoft.com/office/drawing/2014/main" id="{49CB23B0-A7F5-B79E-4FE4-396828B5AE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69769" y="4834073"/>
            <a:ext cx="734130" cy="433702"/>
          </a:xfrm>
          <a:prstGeom prst="rect">
            <a:avLst/>
          </a:prstGeom>
        </p:spPr>
      </p:pic>
      <p:grpSp>
        <p:nvGrpSpPr>
          <p:cNvPr id="1041" name="组合 1040">
            <a:extLst>
              <a:ext uri="{FF2B5EF4-FFF2-40B4-BE49-F238E27FC236}">
                <a16:creationId xmlns:a16="http://schemas.microsoft.com/office/drawing/2014/main" id="{D298EB70-1A4B-D9BB-FC04-33F8041765A8}"/>
              </a:ext>
            </a:extLst>
          </p:cNvPr>
          <p:cNvGrpSpPr/>
          <p:nvPr/>
        </p:nvGrpSpPr>
        <p:grpSpPr>
          <a:xfrm>
            <a:off x="4012259" y="2605084"/>
            <a:ext cx="1052467" cy="442523"/>
            <a:chOff x="5357857" y="1890061"/>
            <a:chExt cx="1052467" cy="442523"/>
          </a:xfrm>
        </p:grpSpPr>
        <p:sp>
          <p:nvSpPr>
            <p:cNvPr id="55" name="箭头: 五边形 54">
              <a:extLst>
                <a:ext uri="{FF2B5EF4-FFF2-40B4-BE49-F238E27FC236}">
                  <a16:creationId xmlns:a16="http://schemas.microsoft.com/office/drawing/2014/main" id="{910D213A-05BB-9FD5-3A80-60BA32B38CF0}"/>
                </a:ext>
              </a:extLst>
            </p:cNvPr>
            <p:cNvSpPr/>
            <p:nvPr/>
          </p:nvSpPr>
          <p:spPr bwMode="auto">
            <a:xfrm rot="10800000">
              <a:off x="5357857" y="1914644"/>
              <a:ext cx="1052467" cy="378831"/>
            </a:xfrm>
            <a:prstGeom prst="homePlate">
              <a:avLst/>
            </a:prstGeom>
            <a:solidFill>
              <a:srgbClr val="003D7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56" name="图形 55" descr="聊天 纯色填充">
              <a:extLst>
                <a:ext uri="{FF2B5EF4-FFF2-40B4-BE49-F238E27FC236}">
                  <a16:creationId xmlns:a16="http://schemas.microsoft.com/office/drawing/2014/main" id="{53CDB215-FBA7-D832-AFF2-4946B70A85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3216" y="1890061"/>
              <a:ext cx="442523" cy="442523"/>
            </a:xfrm>
            <a:prstGeom prst="rect">
              <a:avLst/>
            </a:prstGeom>
          </p:spPr>
        </p:pic>
        <p:pic>
          <p:nvPicPr>
            <p:cNvPr id="1040" name="图形 1039" descr="男性形象 纯色填充">
              <a:extLst>
                <a:ext uri="{FF2B5EF4-FFF2-40B4-BE49-F238E27FC236}">
                  <a16:creationId xmlns:a16="http://schemas.microsoft.com/office/drawing/2014/main" id="{9915B0D5-6DE1-1CA6-F3FF-AC712D4813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6563" y="1997184"/>
              <a:ext cx="228275" cy="228275"/>
            </a:xfrm>
            <a:prstGeom prst="rect">
              <a:avLst/>
            </a:prstGeom>
          </p:spPr>
        </p:pic>
      </p:grpSp>
      <p:grpSp>
        <p:nvGrpSpPr>
          <p:cNvPr id="1042" name="组合 1041">
            <a:extLst>
              <a:ext uri="{FF2B5EF4-FFF2-40B4-BE49-F238E27FC236}">
                <a16:creationId xmlns:a16="http://schemas.microsoft.com/office/drawing/2014/main" id="{EC0785A4-6020-06C2-54B0-34951FD3D37E}"/>
              </a:ext>
            </a:extLst>
          </p:cNvPr>
          <p:cNvGrpSpPr/>
          <p:nvPr/>
        </p:nvGrpSpPr>
        <p:grpSpPr>
          <a:xfrm>
            <a:off x="4005661" y="3378047"/>
            <a:ext cx="1052467" cy="442523"/>
            <a:chOff x="5357857" y="1890061"/>
            <a:chExt cx="1052467" cy="442523"/>
          </a:xfrm>
        </p:grpSpPr>
        <p:sp>
          <p:nvSpPr>
            <p:cNvPr id="1043" name="箭头: 五边形 1042">
              <a:extLst>
                <a:ext uri="{FF2B5EF4-FFF2-40B4-BE49-F238E27FC236}">
                  <a16:creationId xmlns:a16="http://schemas.microsoft.com/office/drawing/2014/main" id="{7C02BD35-BB61-EA49-8C79-6DD6D0A404AC}"/>
                </a:ext>
              </a:extLst>
            </p:cNvPr>
            <p:cNvSpPr/>
            <p:nvPr/>
          </p:nvSpPr>
          <p:spPr bwMode="auto">
            <a:xfrm rot="10800000">
              <a:off x="5357857" y="1914644"/>
              <a:ext cx="1052467" cy="378831"/>
            </a:xfrm>
            <a:prstGeom prst="homePlate">
              <a:avLst/>
            </a:prstGeom>
            <a:solidFill>
              <a:srgbClr val="003D7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1044" name="图形 1043" descr="聊天 纯色填充">
              <a:extLst>
                <a:ext uri="{FF2B5EF4-FFF2-40B4-BE49-F238E27FC236}">
                  <a16:creationId xmlns:a16="http://schemas.microsoft.com/office/drawing/2014/main" id="{A21C0FAB-E2DB-89AE-9B46-A24A4E9B54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3216" y="1890061"/>
              <a:ext cx="442523" cy="442523"/>
            </a:xfrm>
            <a:prstGeom prst="rect">
              <a:avLst/>
            </a:prstGeom>
          </p:spPr>
        </p:pic>
        <p:pic>
          <p:nvPicPr>
            <p:cNvPr id="1045" name="图形 1044" descr="男性形象 纯色填充">
              <a:extLst>
                <a:ext uri="{FF2B5EF4-FFF2-40B4-BE49-F238E27FC236}">
                  <a16:creationId xmlns:a16="http://schemas.microsoft.com/office/drawing/2014/main" id="{643A408D-360D-B49A-FE3C-1F8E1D15DB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6563" y="1997184"/>
              <a:ext cx="228275" cy="228275"/>
            </a:xfrm>
            <a:prstGeom prst="rect">
              <a:avLst/>
            </a:prstGeom>
          </p:spPr>
        </p:pic>
      </p:grpSp>
      <p:pic>
        <p:nvPicPr>
          <p:cNvPr id="9" name="图形 8" descr="统计数据 纯色填充">
            <a:extLst>
              <a:ext uri="{FF2B5EF4-FFF2-40B4-BE49-F238E27FC236}">
                <a16:creationId xmlns:a16="http://schemas.microsoft.com/office/drawing/2014/main" id="{651C37F9-B13C-CF4D-F331-2680FB5EE3A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03148" y="4741415"/>
            <a:ext cx="468280" cy="468280"/>
          </a:xfrm>
          <a:prstGeom prst="rect">
            <a:avLst/>
          </a:prstGeom>
        </p:spPr>
      </p:pic>
      <p:sp>
        <p:nvSpPr>
          <p:cNvPr id="10" name="箭头: 上 9">
            <a:extLst>
              <a:ext uri="{FF2B5EF4-FFF2-40B4-BE49-F238E27FC236}">
                <a16:creationId xmlns:a16="http://schemas.microsoft.com/office/drawing/2014/main" id="{30D1D0E6-1297-2114-AEEA-E1B698966B53}"/>
              </a:ext>
            </a:extLst>
          </p:cNvPr>
          <p:cNvSpPr/>
          <p:nvPr/>
        </p:nvSpPr>
        <p:spPr bwMode="auto">
          <a:xfrm>
            <a:off x="7744205" y="5260500"/>
            <a:ext cx="186165" cy="239610"/>
          </a:xfrm>
          <a:prstGeom prst="upArrow">
            <a:avLst/>
          </a:prstGeom>
          <a:solidFill>
            <a:schemeClr val="bg1"/>
          </a:solidFill>
          <a:ln w="9525" cap="flat" cmpd="sng" algn="ctr">
            <a:solidFill>
              <a:srgbClr val="003D7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2" name="文本框 11">
            <a:extLst>
              <a:ext uri="{FF2B5EF4-FFF2-40B4-BE49-F238E27FC236}">
                <a16:creationId xmlns:a16="http://schemas.microsoft.com/office/drawing/2014/main" id="{2D59A52D-FE78-F37E-2293-EB97FAA11A14}"/>
              </a:ext>
            </a:extLst>
          </p:cNvPr>
          <p:cNvSpPr txBox="1"/>
          <p:nvPr/>
        </p:nvSpPr>
        <p:spPr>
          <a:xfrm flipH="1">
            <a:off x="5251001" y="2891036"/>
            <a:ext cx="1319255" cy="646331"/>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少量标注数据</a:t>
            </a:r>
          </a:p>
        </p:txBody>
      </p:sp>
      <p:sp>
        <p:nvSpPr>
          <p:cNvPr id="13" name="文本框 12">
            <a:extLst>
              <a:ext uri="{FF2B5EF4-FFF2-40B4-BE49-F238E27FC236}">
                <a16:creationId xmlns:a16="http://schemas.microsoft.com/office/drawing/2014/main" id="{F79163FF-A053-6E7C-CA9E-29CD3FE42AAD}"/>
              </a:ext>
            </a:extLst>
          </p:cNvPr>
          <p:cNvSpPr txBox="1"/>
          <p:nvPr/>
        </p:nvSpPr>
        <p:spPr>
          <a:xfrm flipH="1">
            <a:off x="5251001" y="4936667"/>
            <a:ext cx="1319255" cy="646331"/>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相对较少的算力</a:t>
            </a:r>
          </a:p>
        </p:txBody>
      </p:sp>
      <p:sp>
        <p:nvSpPr>
          <p:cNvPr id="14" name="矩形: 圆角 13">
            <a:extLst>
              <a:ext uri="{FF2B5EF4-FFF2-40B4-BE49-F238E27FC236}">
                <a16:creationId xmlns:a16="http://schemas.microsoft.com/office/drawing/2014/main" id="{17806532-E328-CDDD-CA1E-127CB1A3268A}"/>
              </a:ext>
            </a:extLst>
          </p:cNvPr>
          <p:cNvSpPr/>
          <p:nvPr/>
        </p:nvSpPr>
        <p:spPr bwMode="auto">
          <a:xfrm>
            <a:off x="6947416" y="2340053"/>
            <a:ext cx="1715691" cy="3819790"/>
          </a:xfrm>
          <a:prstGeom prst="roundRect">
            <a:avLst>
              <a:gd name="adj" fmla="val 1616"/>
            </a:avLst>
          </a:prstGeom>
          <a:solidFill>
            <a:schemeClr val="accent3">
              <a:lumMod val="9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15" name="矩形: 圆角 14">
            <a:extLst>
              <a:ext uri="{FF2B5EF4-FFF2-40B4-BE49-F238E27FC236}">
                <a16:creationId xmlns:a16="http://schemas.microsoft.com/office/drawing/2014/main" id="{85F4647D-1725-05A9-D8EA-16D1FF6F9A8D}"/>
              </a:ext>
            </a:extLst>
          </p:cNvPr>
          <p:cNvSpPr/>
          <p:nvPr/>
        </p:nvSpPr>
        <p:spPr bwMode="auto">
          <a:xfrm>
            <a:off x="1598606" y="2337217"/>
            <a:ext cx="1715691" cy="3819790"/>
          </a:xfrm>
          <a:prstGeom prst="roundRect">
            <a:avLst>
              <a:gd name="adj" fmla="val 1616"/>
            </a:avLst>
          </a:prstGeom>
          <a:solidFill>
            <a:schemeClr val="accent3">
              <a:lumMod val="9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46" name="矩形 45">
            <a:extLst>
              <a:ext uri="{FF2B5EF4-FFF2-40B4-BE49-F238E27FC236}">
                <a16:creationId xmlns:a16="http://schemas.microsoft.com/office/drawing/2014/main" id="{095A3AF0-DD5B-4EDF-96D1-E8932EF3BA97}"/>
              </a:ext>
            </a:extLst>
          </p:cNvPr>
          <p:cNvSpPr/>
          <p:nvPr/>
        </p:nvSpPr>
        <p:spPr>
          <a:xfrm>
            <a:off x="3521255" y="2235201"/>
            <a:ext cx="3278997" cy="405384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58992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fltVal val="0"/>
                                          </p:val>
                                        </p:tav>
                                        <p:tav tm="100000">
                                          <p:val>
                                            <p:strVal val="#ppt_w"/>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473412-BF3C-E642-9A42-DBE416172251}"/>
              </a:ext>
            </a:extLst>
          </p:cNvPr>
          <p:cNvSpPr>
            <a:spLocks noGrp="1"/>
          </p:cNvSpPr>
          <p:nvPr>
            <p:ph type="title"/>
          </p:nvPr>
        </p:nvSpPr>
        <p:spPr/>
        <p:txBody>
          <a:bodyPr/>
          <a:lstStyle/>
          <a:p>
            <a:r>
              <a:rPr lang="zh-CN" altLang="en-US" dirty="0"/>
              <a:t>有监督微调（</a:t>
            </a:r>
            <a:r>
              <a:rPr lang="en-US" altLang="zh-CN" dirty="0"/>
              <a:t>SFT</a:t>
            </a:r>
            <a:r>
              <a:rPr lang="zh-CN" altLang="en-US" dirty="0"/>
              <a:t>）</a:t>
            </a:r>
          </a:p>
        </p:txBody>
      </p:sp>
      <p:sp>
        <p:nvSpPr>
          <p:cNvPr id="4" name="矩形 3">
            <a:extLst>
              <a:ext uri="{FF2B5EF4-FFF2-40B4-BE49-F238E27FC236}">
                <a16:creationId xmlns:a16="http://schemas.microsoft.com/office/drawing/2014/main" id="{F554D797-020E-B15A-46BA-D436F3365F57}"/>
              </a:ext>
            </a:extLst>
          </p:cNvPr>
          <p:cNvSpPr/>
          <p:nvPr/>
        </p:nvSpPr>
        <p:spPr>
          <a:xfrm>
            <a:off x="883033" y="880746"/>
            <a:ext cx="7377931" cy="646331"/>
          </a:xfrm>
          <a:prstGeom prst="rect">
            <a:avLst/>
          </a:prstGeom>
          <a:solidFill>
            <a:srgbClr val="EBF5FF"/>
          </a:solidFill>
          <a:effectLst>
            <a:outerShdw blurRad="50800" dist="38100" dir="5400000" algn="t" rotWithShape="0">
              <a:prstClr val="black">
                <a:alpha val="40000"/>
              </a:prstClr>
            </a:outerShdw>
          </a:effectLst>
        </p:spPr>
        <p:txBody>
          <a:bodyPr wrap="square">
            <a:spAutoFit/>
          </a:bodyPr>
          <a:lstStyle/>
          <a:p>
            <a:r>
              <a:rPr lang="en-US" altLang="zh-CN" sz="1800" dirty="0">
                <a:latin typeface="微软雅黑" panose="020B0503020204020204" pitchFamily="34" charset="-122"/>
                <a:ea typeface="微软雅黑" panose="020B0503020204020204" pitchFamily="34" charset="-122"/>
              </a:rPr>
              <a:t>SFT</a:t>
            </a:r>
            <a:r>
              <a:rPr lang="zh-CN" altLang="en-US" sz="1800" dirty="0">
                <a:latin typeface="微软雅黑" panose="020B0503020204020204" pitchFamily="34" charset="-122"/>
                <a:ea typeface="微软雅黑" panose="020B0503020204020204" pitchFamily="34" charset="-122"/>
              </a:rPr>
              <a:t>可以在传统的</a:t>
            </a:r>
            <a:r>
              <a:rPr lang="zh-CN" altLang="en-US" sz="1800" b="1" dirty="0">
                <a:solidFill>
                  <a:srgbClr val="C00000"/>
                </a:solidFill>
                <a:latin typeface="微软雅黑" panose="020B0503020204020204" pitchFamily="34" charset="-122"/>
                <a:ea typeface="微软雅黑" panose="020B0503020204020204" pitchFamily="34" charset="-122"/>
              </a:rPr>
              <a:t>单任务数据集</a:t>
            </a:r>
            <a:r>
              <a:rPr lang="zh-CN" altLang="en-US" sz="1800" dirty="0">
                <a:latin typeface="微软雅黑" panose="020B0503020204020204" pitchFamily="34" charset="-122"/>
                <a:ea typeface="微软雅黑" panose="020B0503020204020204" pitchFamily="34" charset="-122"/>
              </a:rPr>
              <a:t>上进行，也即通过成百上千个来自同样任务的不同训练样本来训练模型，得到一个能完成</a:t>
            </a:r>
            <a:r>
              <a:rPr lang="zh-CN" altLang="en-US" sz="1800" b="1" dirty="0">
                <a:solidFill>
                  <a:srgbClr val="C00000"/>
                </a:solidFill>
                <a:latin typeface="微软雅黑" panose="020B0503020204020204" pitchFamily="34" charset="-122"/>
                <a:ea typeface="微软雅黑" panose="020B0503020204020204" pitchFamily="34" charset="-122"/>
              </a:rPr>
              <a:t>单一特定任务</a:t>
            </a:r>
            <a:r>
              <a:rPr lang="zh-CN" altLang="en-US" sz="1800" dirty="0">
                <a:latin typeface="微软雅黑" panose="020B0503020204020204" pitchFamily="34" charset="-122"/>
                <a:ea typeface="微软雅黑" panose="020B0503020204020204" pitchFamily="34" charset="-122"/>
              </a:rPr>
              <a:t>的模型。</a:t>
            </a:r>
            <a:endParaRPr lang="en-US" altLang="zh-CN" sz="1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7B9C1626-7665-A3B2-8342-C22279730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2" y="1861858"/>
            <a:ext cx="9038875" cy="435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9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473412-BF3C-E642-9A42-DBE416172251}"/>
              </a:ext>
            </a:extLst>
          </p:cNvPr>
          <p:cNvSpPr>
            <a:spLocks noGrp="1"/>
          </p:cNvSpPr>
          <p:nvPr>
            <p:ph type="title"/>
          </p:nvPr>
        </p:nvSpPr>
        <p:spPr/>
        <p:txBody>
          <a:bodyPr/>
          <a:lstStyle/>
          <a:p>
            <a:r>
              <a:rPr lang="zh-CN" altLang="en-US" dirty="0"/>
              <a:t>有监督微调（</a:t>
            </a:r>
            <a:r>
              <a:rPr lang="en-US" altLang="zh-CN" dirty="0"/>
              <a:t>SFT</a:t>
            </a:r>
            <a:r>
              <a:rPr lang="zh-CN" altLang="en-US" dirty="0"/>
              <a:t>）</a:t>
            </a:r>
          </a:p>
        </p:txBody>
      </p:sp>
      <p:pic>
        <p:nvPicPr>
          <p:cNvPr id="1026" name="Picture 2">
            <a:extLst>
              <a:ext uri="{FF2B5EF4-FFF2-40B4-BE49-F238E27FC236}">
                <a16:creationId xmlns:a16="http://schemas.microsoft.com/office/drawing/2014/main" id="{7B9C1626-7665-A3B2-8342-C22279730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782"/>
          <a:stretch/>
        </p:blipFill>
        <p:spPr bwMode="auto">
          <a:xfrm>
            <a:off x="52563" y="1861858"/>
            <a:ext cx="6708456" cy="43546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573208B-E754-42C7-8E94-217F09004C8E}"/>
              </a:ext>
            </a:extLst>
          </p:cNvPr>
          <p:cNvSpPr/>
          <p:nvPr/>
        </p:nvSpPr>
        <p:spPr bwMode="auto">
          <a:xfrm>
            <a:off x="5442065" y="2361840"/>
            <a:ext cx="482139" cy="30414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pic>
        <p:nvPicPr>
          <p:cNvPr id="7" name="图片 6">
            <a:extLst>
              <a:ext uri="{FF2B5EF4-FFF2-40B4-BE49-F238E27FC236}">
                <a16:creationId xmlns:a16="http://schemas.microsoft.com/office/drawing/2014/main" id="{2281C911-6136-451F-BDF2-21A213002EEB}"/>
              </a:ext>
            </a:extLst>
          </p:cNvPr>
          <p:cNvPicPr>
            <a:picLocks noChangeAspect="1"/>
          </p:cNvPicPr>
          <p:nvPr/>
        </p:nvPicPr>
        <p:blipFill>
          <a:blip r:embed="rId4"/>
          <a:stretch>
            <a:fillRect/>
          </a:stretch>
        </p:blipFill>
        <p:spPr>
          <a:xfrm>
            <a:off x="8172796" y="3194861"/>
            <a:ext cx="737939" cy="560669"/>
          </a:xfrm>
          <a:prstGeom prst="rect">
            <a:avLst/>
          </a:prstGeom>
        </p:spPr>
      </p:pic>
      <p:pic>
        <p:nvPicPr>
          <p:cNvPr id="9" name="图片 8">
            <a:extLst>
              <a:ext uri="{FF2B5EF4-FFF2-40B4-BE49-F238E27FC236}">
                <a16:creationId xmlns:a16="http://schemas.microsoft.com/office/drawing/2014/main" id="{B8B3C901-4428-4F98-96D8-87271A2F9542}"/>
              </a:ext>
            </a:extLst>
          </p:cNvPr>
          <p:cNvPicPr>
            <a:picLocks noChangeAspect="1"/>
          </p:cNvPicPr>
          <p:nvPr/>
        </p:nvPicPr>
        <p:blipFill>
          <a:blip r:embed="rId5"/>
          <a:stretch>
            <a:fillRect/>
          </a:stretch>
        </p:blipFill>
        <p:spPr>
          <a:xfrm>
            <a:off x="7339724" y="3192087"/>
            <a:ext cx="733276" cy="544719"/>
          </a:xfrm>
          <a:prstGeom prst="rect">
            <a:avLst/>
          </a:prstGeom>
        </p:spPr>
      </p:pic>
      <p:pic>
        <p:nvPicPr>
          <p:cNvPr id="11" name="图片 10">
            <a:extLst>
              <a:ext uri="{FF2B5EF4-FFF2-40B4-BE49-F238E27FC236}">
                <a16:creationId xmlns:a16="http://schemas.microsoft.com/office/drawing/2014/main" id="{41005BD2-F0BA-48A5-A216-D71665B3E8EE}"/>
              </a:ext>
            </a:extLst>
          </p:cNvPr>
          <p:cNvPicPr>
            <a:picLocks noChangeAspect="1"/>
          </p:cNvPicPr>
          <p:nvPr/>
        </p:nvPicPr>
        <p:blipFill>
          <a:blip r:embed="rId6"/>
          <a:stretch>
            <a:fillRect/>
          </a:stretch>
        </p:blipFill>
        <p:spPr>
          <a:xfrm>
            <a:off x="7368664" y="3836495"/>
            <a:ext cx="704335" cy="539319"/>
          </a:xfrm>
          <a:prstGeom prst="rect">
            <a:avLst/>
          </a:prstGeom>
        </p:spPr>
      </p:pic>
      <p:sp>
        <p:nvSpPr>
          <p:cNvPr id="13" name="矩形 12">
            <a:extLst>
              <a:ext uri="{FF2B5EF4-FFF2-40B4-BE49-F238E27FC236}">
                <a16:creationId xmlns:a16="http://schemas.microsoft.com/office/drawing/2014/main" id="{29F8DAB0-CCBA-44DD-967E-576E9286AB69}"/>
              </a:ext>
            </a:extLst>
          </p:cNvPr>
          <p:cNvSpPr/>
          <p:nvPr/>
        </p:nvSpPr>
        <p:spPr bwMode="auto">
          <a:xfrm>
            <a:off x="5717202" y="2242229"/>
            <a:ext cx="1204529" cy="9526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4" name="矩形 13">
            <a:extLst>
              <a:ext uri="{FF2B5EF4-FFF2-40B4-BE49-F238E27FC236}">
                <a16:creationId xmlns:a16="http://schemas.microsoft.com/office/drawing/2014/main" id="{51CD8A90-2A09-4F4B-8AB9-504DB52AF3B4}"/>
              </a:ext>
            </a:extLst>
          </p:cNvPr>
          <p:cNvSpPr/>
          <p:nvPr/>
        </p:nvSpPr>
        <p:spPr bwMode="auto">
          <a:xfrm>
            <a:off x="5808052" y="4555375"/>
            <a:ext cx="1204529" cy="13478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 name="文本框 1">
            <a:extLst>
              <a:ext uri="{FF2B5EF4-FFF2-40B4-BE49-F238E27FC236}">
                <a16:creationId xmlns:a16="http://schemas.microsoft.com/office/drawing/2014/main" id="{36F17E9C-8C99-46B6-B0A7-3989DB58635D}"/>
              </a:ext>
            </a:extLst>
          </p:cNvPr>
          <p:cNvSpPr txBox="1"/>
          <p:nvPr/>
        </p:nvSpPr>
        <p:spPr>
          <a:xfrm>
            <a:off x="5683134" y="4293765"/>
            <a:ext cx="1593273" cy="523220"/>
          </a:xfrm>
          <a:prstGeom prst="rect">
            <a:avLst/>
          </a:prstGeom>
          <a:solidFill>
            <a:schemeClr val="bg1"/>
          </a:solidFill>
        </p:spPr>
        <p:txBody>
          <a:bodyPr wrap="square" rtlCol="0">
            <a:spAutoFit/>
          </a:bodyPr>
          <a:lstStyle/>
          <a:p>
            <a:r>
              <a:rPr lang="en-US" altLang="zh-CN" sz="1400" dirty="0"/>
              <a:t>model adapted to </a:t>
            </a:r>
            <a:r>
              <a:rPr lang="en-US" altLang="zh-CN" sz="1400" b="1" dirty="0">
                <a:solidFill>
                  <a:srgbClr val="C00000"/>
                </a:solidFill>
              </a:rPr>
              <a:t>many tasks</a:t>
            </a:r>
            <a:endParaRPr lang="zh-CN" altLang="en-US" sz="1400" b="1" dirty="0">
              <a:solidFill>
                <a:srgbClr val="C00000"/>
              </a:solidFill>
            </a:endParaRPr>
          </a:p>
        </p:txBody>
      </p:sp>
      <p:sp>
        <p:nvSpPr>
          <p:cNvPr id="15" name="文本框 14">
            <a:extLst>
              <a:ext uri="{FF2B5EF4-FFF2-40B4-BE49-F238E27FC236}">
                <a16:creationId xmlns:a16="http://schemas.microsoft.com/office/drawing/2014/main" id="{AF921664-541D-4A45-91F9-3502EAC96FD1}"/>
              </a:ext>
            </a:extLst>
          </p:cNvPr>
          <p:cNvSpPr txBox="1"/>
          <p:nvPr/>
        </p:nvSpPr>
        <p:spPr>
          <a:xfrm>
            <a:off x="8199997" y="3882556"/>
            <a:ext cx="737938" cy="369332"/>
          </a:xfrm>
          <a:prstGeom prst="rect">
            <a:avLst/>
          </a:prstGeom>
          <a:solidFill>
            <a:schemeClr val="bg1"/>
          </a:solidFill>
        </p:spPr>
        <p:txBody>
          <a:bodyPr wrap="square" rtlCol="0">
            <a:spAutoFit/>
          </a:bodyPr>
          <a:lstStyle/>
          <a:p>
            <a:r>
              <a:rPr lang="en-US" altLang="zh-CN" sz="1800" b="1" dirty="0">
                <a:solidFill>
                  <a:srgbClr val="669DF6"/>
                </a:solidFill>
              </a:rPr>
              <a:t>……</a:t>
            </a:r>
            <a:endParaRPr lang="zh-CN" altLang="en-US" sz="1800" b="1" dirty="0">
              <a:solidFill>
                <a:srgbClr val="669DF6"/>
              </a:solidFill>
            </a:endParaRPr>
          </a:p>
        </p:txBody>
      </p:sp>
      <p:sp>
        <p:nvSpPr>
          <p:cNvPr id="12" name="箭头: 右 11">
            <a:extLst>
              <a:ext uri="{FF2B5EF4-FFF2-40B4-BE49-F238E27FC236}">
                <a16:creationId xmlns:a16="http://schemas.microsoft.com/office/drawing/2014/main" id="{ADF54B89-FC30-49D2-8B95-7E7482AC6234}"/>
              </a:ext>
            </a:extLst>
          </p:cNvPr>
          <p:cNvSpPr/>
          <p:nvPr/>
        </p:nvSpPr>
        <p:spPr bwMode="auto">
          <a:xfrm>
            <a:off x="5430981" y="3731264"/>
            <a:ext cx="482138" cy="1923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7" name="箭头: 右 16">
            <a:extLst>
              <a:ext uri="{FF2B5EF4-FFF2-40B4-BE49-F238E27FC236}">
                <a16:creationId xmlns:a16="http://schemas.microsoft.com/office/drawing/2014/main" id="{539B980D-E6F2-430C-A1A0-60A2FE142B1C}"/>
              </a:ext>
            </a:extLst>
          </p:cNvPr>
          <p:cNvSpPr/>
          <p:nvPr/>
        </p:nvSpPr>
        <p:spPr bwMode="auto">
          <a:xfrm>
            <a:off x="6812688" y="3731263"/>
            <a:ext cx="482138" cy="1923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8" name="文本框 17">
            <a:extLst>
              <a:ext uri="{FF2B5EF4-FFF2-40B4-BE49-F238E27FC236}">
                <a16:creationId xmlns:a16="http://schemas.microsoft.com/office/drawing/2014/main" id="{29F39BE9-EE1B-44D6-A486-4010B5C8D4F2}"/>
              </a:ext>
            </a:extLst>
          </p:cNvPr>
          <p:cNvSpPr txBox="1"/>
          <p:nvPr/>
        </p:nvSpPr>
        <p:spPr>
          <a:xfrm>
            <a:off x="3882271" y="5501312"/>
            <a:ext cx="1661955" cy="523220"/>
          </a:xfrm>
          <a:prstGeom prst="rect">
            <a:avLst/>
          </a:prstGeom>
          <a:solidFill>
            <a:schemeClr val="bg1"/>
          </a:solidFill>
        </p:spPr>
        <p:txBody>
          <a:bodyPr wrap="square" rtlCol="0">
            <a:spAutoFit/>
          </a:bodyPr>
          <a:lstStyle/>
          <a:p>
            <a:r>
              <a:rPr lang="en-US" altLang="zh-CN" sz="1400" dirty="0"/>
              <a:t>Annotated dataset of </a:t>
            </a:r>
            <a:r>
              <a:rPr lang="en-US" altLang="zh-CN" sz="1400" b="1" dirty="0">
                <a:solidFill>
                  <a:srgbClr val="C00000"/>
                </a:solidFill>
              </a:rPr>
              <a:t>various tasks</a:t>
            </a:r>
            <a:endParaRPr lang="zh-CN" altLang="en-US" sz="1400" b="1" dirty="0">
              <a:solidFill>
                <a:srgbClr val="C00000"/>
              </a:solidFill>
            </a:endParaRPr>
          </a:p>
        </p:txBody>
      </p:sp>
      <p:sp>
        <p:nvSpPr>
          <p:cNvPr id="4" name="矩形 3">
            <a:extLst>
              <a:ext uri="{FF2B5EF4-FFF2-40B4-BE49-F238E27FC236}">
                <a16:creationId xmlns:a16="http://schemas.microsoft.com/office/drawing/2014/main" id="{F554D797-020E-B15A-46BA-D436F3365F57}"/>
              </a:ext>
            </a:extLst>
          </p:cNvPr>
          <p:cNvSpPr/>
          <p:nvPr/>
        </p:nvSpPr>
        <p:spPr>
          <a:xfrm>
            <a:off x="952238" y="1497295"/>
            <a:ext cx="7377931" cy="923330"/>
          </a:xfrm>
          <a:prstGeom prst="rect">
            <a:avLst/>
          </a:prstGeom>
          <a:solidFill>
            <a:srgbClr val="EBF5FF"/>
          </a:solidFill>
          <a:effectLst>
            <a:outerShdw blurRad="50800" dist="38100" dir="5400000" algn="t" rotWithShape="0">
              <a:prstClr val="black">
                <a:alpha val="40000"/>
              </a:prstClr>
            </a:outerShdw>
          </a:effectLst>
        </p:spPr>
        <p:txBody>
          <a:bodyPr wrap="square">
            <a:spAutoFit/>
          </a:bodyPr>
          <a:lstStyle/>
          <a:p>
            <a:r>
              <a:rPr lang="en-US" altLang="zh-CN" sz="1800" dirty="0">
                <a:latin typeface="微软雅黑" panose="020B0503020204020204" pitchFamily="34" charset="-122"/>
                <a:ea typeface="微软雅黑" panose="020B0503020204020204" pitchFamily="34" charset="-122"/>
              </a:rPr>
              <a:t>SFT</a:t>
            </a:r>
            <a:r>
              <a:rPr lang="zh-CN" altLang="en-US" sz="1800" dirty="0">
                <a:latin typeface="微软雅黑" panose="020B0503020204020204" pitchFamily="34" charset="-122"/>
                <a:ea typeface="微软雅黑" panose="020B0503020204020204" pitchFamily="34" charset="-122"/>
              </a:rPr>
              <a:t>也可以在大量</a:t>
            </a:r>
            <a:r>
              <a:rPr lang="zh-CN" altLang="en-US" sz="1800" b="1" dirty="0">
                <a:solidFill>
                  <a:srgbClr val="C00000"/>
                </a:solidFill>
                <a:latin typeface="微软雅黑" panose="020B0503020204020204" pitchFamily="34" charset="-122"/>
                <a:ea typeface="微软雅黑" panose="020B0503020204020204" pitchFamily="34" charset="-122"/>
              </a:rPr>
              <a:t>各不相同的任务构成的数据集</a:t>
            </a:r>
            <a:r>
              <a:rPr lang="zh-CN" altLang="en-US" sz="1800" dirty="0">
                <a:latin typeface="微软雅黑" panose="020B0503020204020204" pitchFamily="34" charset="-122"/>
                <a:ea typeface="微软雅黑" panose="020B0503020204020204" pitchFamily="34" charset="-122"/>
              </a:rPr>
              <a:t>上进行。这意味着每一个训练样本都是不同的任务。这样训练得到的模型将具有通用的回答各类问题的能力。这样的</a:t>
            </a:r>
            <a:r>
              <a:rPr lang="en-US" altLang="zh-CN" sz="1800" dirty="0">
                <a:latin typeface="微软雅黑" panose="020B0503020204020204" pitchFamily="34" charset="-122"/>
                <a:ea typeface="微软雅黑" panose="020B0503020204020204" pitchFamily="34" charset="-122"/>
              </a:rPr>
              <a:t>SFT</a:t>
            </a:r>
            <a:r>
              <a:rPr lang="zh-CN" altLang="en-US" sz="1800" dirty="0">
                <a:latin typeface="微软雅黑" panose="020B0503020204020204" pitchFamily="34" charset="-122"/>
                <a:ea typeface="微软雅黑" panose="020B0503020204020204" pitchFamily="34" charset="-122"/>
              </a:rPr>
              <a:t>也被称为</a:t>
            </a:r>
            <a:r>
              <a:rPr lang="zh-CN" altLang="en-US" sz="1800" b="1" dirty="0">
                <a:solidFill>
                  <a:srgbClr val="C00000"/>
                </a:solidFill>
                <a:latin typeface="微软雅黑" panose="020B0503020204020204" pitchFamily="34" charset="-122"/>
                <a:ea typeface="微软雅黑" panose="020B0503020204020204" pitchFamily="34" charset="-122"/>
              </a:rPr>
              <a:t>指令微调（</a:t>
            </a:r>
            <a:r>
              <a:rPr lang="en-US" altLang="zh-CN" sz="1800" b="1" dirty="0">
                <a:solidFill>
                  <a:srgbClr val="C00000"/>
                </a:solidFill>
                <a:latin typeface="微软雅黑" panose="020B0503020204020204" pitchFamily="34" charset="-122"/>
                <a:ea typeface="微软雅黑" panose="020B0503020204020204" pitchFamily="34" charset="-122"/>
              </a:rPr>
              <a:t>instruction tuning</a:t>
            </a:r>
            <a:r>
              <a:rPr lang="zh-CN" altLang="en-US" sz="1800" b="1" dirty="0">
                <a:solidFill>
                  <a:srgbClr val="C0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04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80D87-15B0-0D59-4C70-7B63BA9FF98B}"/>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20010C67-AA1D-E84D-2835-83C0E7F62550}"/>
              </a:ext>
            </a:extLst>
          </p:cNvPr>
          <p:cNvSpPr/>
          <p:nvPr/>
        </p:nvSpPr>
        <p:spPr bwMode="auto">
          <a:xfrm>
            <a:off x="1356780" y="1912253"/>
            <a:ext cx="3492621" cy="2163524"/>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3" name="标题 2">
            <a:extLst>
              <a:ext uri="{FF2B5EF4-FFF2-40B4-BE49-F238E27FC236}">
                <a16:creationId xmlns:a16="http://schemas.microsoft.com/office/drawing/2014/main" id="{5A3C399E-8B2A-5D72-9E9C-8A14A1CF5083}"/>
              </a:ext>
            </a:extLst>
          </p:cNvPr>
          <p:cNvSpPr>
            <a:spLocks noGrp="1"/>
          </p:cNvSpPr>
          <p:nvPr>
            <p:ph type="title"/>
          </p:nvPr>
        </p:nvSpPr>
        <p:spPr/>
        <p:txBody>
          <a:bodyPr/>
          <a:lstStyle/>
          <a:p>
            <a:r>
              <a:rPr lang="en-US" altLang="zh-CN" dirty="0"/>
              <a:t>LLM</a:t>
            </a:r>
            <a:r>
              <a:rPr lang="zh-CN" altLang="en-US" dirty="0"/>
              <a:t>经历</a:t>
            </a:r>
            <a:r>
              <a:rPr lang="en-US" altLang="zh-CN" dirty="0"/>
              <a:t>SFT</a:t>
            </a:r>
            <a:r>
              <a:rPr lang="zh-CN" altLang="en-US" dirty="0"/>
              <a:t>后的效果</a:t>
            </a:r>
          </a:p>
        </p:txBody>
      </p:sp>
      <p:sp>
        <p:nvSpPr>
          <p:cNvPr id="5" name="对话气泡: 矩形 4">
            <a:extLst>
              <a:ext uri="{FF2B5EF4-FFF2-40B4-BE49-F238E27FC236}">
                <a16:creationId xmlns:a16="http://schemas.microsoft.com/office/drawing/2014/main" id="{6BB45108-82BD-42A6-E08E-87696EC9890E}"/>
              </a:ext>
            </a:extLst>
          </p:cNvPr>
          <p:cNvSpPr/>
          <p:nvPr/>
        </p:nvSpPr>
        <p:spPr bwMode="auto">
          <a:xfrm>
            <a:off x="3031314" y="2263222"/>
            <a:ext cx="1414826" cy="404136"/>
          </a:xfrm>
          <a:prstGeom prst="wedgeRectCallout">
            <a:avLst>
              <a:gd name="adj1" fmla="val -64429"/>
              <a:gd name="adj2" fmla="val -24098"/>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首都，是</a:t>
            </a:r>
            <a:endParaRPr lang="en-US" altLang="zh-CN" sz="1800" dirty="0">
              <a:latin typeface="微软雅黑" panose="020B0503020204020204" pitchFamily="34" charset="-122"/>
              <a:ea typeface="微软雅黑" panose="020B0503020204020204" pitchFamily="34" charset="-122"/>
            </a:endParaRPr>
          </a:p>
        </p:txBody>
      </p:sp>
      <p:sp>
        <p:nvSpPr>
          <p:cNvPr id="6" name="对话气泡: 矩形 5">
            <a:extLst>
              <a:ext uri="{FF2B5EF4-FFF2-40B4-BE49-F238E27FC236}">
                <a16:creationId xmlns:a16="http://schemas.microsoft.com/office/drawing/2014/main" id="{0DE38936-8DBC-8427-54DD-6BE34EBD2E89}"/>
              </a:ext>
            </a:extLst>
          </p:cNvPr>
          <p:cNvSpPr/>
          <p:nvPr/>
        </p:nvSpPr>
        <p:spPr bwMode="auto">
          <a:xfrm>
            <a:off x="1675957" y="2935245"/>
            <a:ext cx="1921316" cy="1007771"/>
          </a:xfrm>
          <a:prstGeom prst="wedgeRectCallout">
            <a:avLst>
              <a:gd name="adj1" fmla="val 62714"/>
              <a:gd name="adj2" fmla="val -21034"/>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对一个国家的政治中心和中央政府所在地的称呼。</a:t>
            </a:r>
            <a:endParaRPr lang="en-US" altLang="zh-CN" sz="18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4675B4E-6C72-6A9F-70EA-58C87AEC9DB5}"/>
              </a:ext>
            </a:extLst>
          </p:cNvPr>
          <p:cNvSpPr/>
          <p:nvPr/>
        </p:nvSpPr>
        <p:spPr>
          <a:xfrm>
            <a:off x="1597952" y="2157275"/>
            <a:ext cx="1168990"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Human </a:t>
            </a:r>
          </a:p>
          <a:p>
            <a:r>
              <a:rPr lang="en-US" altLang="zh-CN" sz="1800" dirty="0">
                <a:latin typeface="微软雅黑" panose="020B0503020204020204" pitchFamily="34" charset="-122"/>
                <a:ea typeface="微软雅黑" panose="020B0503020204020204" pitchFamily="34" charset="-122"/>
              </a:rPr>
              <a:t>input</a:t>
            </a:r>
            <a:endParaRPr lang="zh-CN" altLang="en-US" sz="18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58D6A64-18F8-9E42-8A1E-536D642492BD}"/>
              </a:ext>
            </a:extLst>
          </p:cNvPr>
          <p:cNvSpPr/>
          <p:nvPr/>
        </p:nvSpPr>
        <p:spPr>
          <a:xfrm>
            <a:off x="3823119" y="2955327"/>
            <a:ext cx="932621"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LLM </a:t>
            </a:r>
          </a:p>
          <a:p>
            <a:r>
              <a:rPr lang="en-US" altLang="zh-CN" sz="1800" dirty="0">
                <a:latin typeface="微软雅黑" panose="020B0503020204020204" pitchFamily="34" charset="-122"/>
                <a:ea typeface="微软雅黑" panose="020B0503020204020204" pitchFamily="34" charset="-122"/>
              </a:rPr>
              <a:t>output</a:t>
            </a:r>
            <a:endParaRPr lang="zh-CN" altLang="en-US" sz="18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57AFBBE-F5F1-3646-3DA4-F57BEDBB6B65}"/>
              </a:ext>
            </a:extLst>
          </p:cNvPr>
          <p:cNvSpPr/>
          <p:nvPr/>
        </p:nvSpPr>
        <p:spPr bwMode="auto">
          <a:xfrm>
            <a:off x="1356780" y="4313226"/>
            <a:ext cx="3492621" cy="2163524"/>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18" name="对话气泡: 矩形 17">
            <a:extLst>
              <a:ext uri="{FF2B5EF4-FFF2-40B4-BE49-F238E27FC236}">
                <a16:creationId xmlns:a16="http://schemas.microsoft.com/office/drawing/2014/main" id="{FF8704B3-C8AE-C991-DDCC-E08BE0EFE4C5}"/>
              </a:ext>
            </a:extLst>
          </p:cNvPr>
          <p:cNvSpPr/>
          <p:nvPr/>
        </p:nvSpPr>
        <p:spPr bwMode="auto">
          <a:xfrm>
            <a:off x="3031314" y="4536940"/>
            <a:ext cx="1414826" cy="682716"/>
          </a:xfrm>
          <a:prstGeom prst="wedgeRectCallout">
            <a:avLst>
              <a:gd name="adj1" fmla="val -64429"/>
              <a:gd name="adj2" fmla="val -24098"/>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印度的首都是哪个城市？</a:t>
            </a:r>
            <a:endParaRPr lang="en-US" altLang="zh-CN" sz="2400" dirty="0">
              <a:latin typeface="微软雅黑" panose="020B0503020204020204" pitchFamily="34" charset="-122"/>
              <a:ea typeface="微软雅黑" panose="020B0503020204020204" pitchFamily="34" charset="-122"/>
            </a:endParaRPr>
          </a:p>
        </p:txBody>
      </p:sp>
      <p:sp>
        <p:nvSpPr>
          <p:cNvPr id="19" name="对话气泡: 矩形 18">
            <a:extLst>
              <a:ext uri="{FF2B5EF4-FFF2-40B4-BE49-F238E27FC236}">
                <a16:creationId xmlns:a16="http://schemas.microsoft.com/office/drawing/2014/main" id="{69950DA0-01DD-871A-7107-0D3FDB0A1BD5}"/>
              </a:ext>
            </a:extLst>
          </p:cNvPr>
          <p:cNvSpPr/>
          <p:nvPr/>
        </p:nvSpPr>
        <p:spPr bwMode="auto">
          <a:xfrm>
            <a:off x="2182447" y="5661273"/>
            <a:ext cx="1414826" cy="682716"/>
          </a:xfrm>
          <a:prstGeom prst="wedgeRectCallout">
            <a:avLst>
              <a:gd name="adj1" fmla="val 66852"/>
              <a:gd name="adj2" fmla="val -21692"/>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日本的首都是哪个城市？</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4F562D0-82EB-03D7-63D0-FDF0C4329D4E}"/>
              </a:ext>
            </a:extLst>
          </p:cNvPr>
          <p:cNvSpPr/>
          <p:nvPr/>
        </p:nvSpPr>
        <p:spPr>
          <a:xfrm>
            <a:off x="1597952" y="4558248"/>
            <a:ext cx="1168990"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Human </a:t>
            </a:r>
          </a:p>
          <a:p>
            <a:r>
              <a:rPr lang="en-US" altLang="zh-CN" sz="1800" dirty="0">
                <a:latin typeface="微软雅黑" panose="020B0503020204020204" pitchFamily="34" charset="-122"/>
                <a:ea typeface="微软雅黑" panose="020B0503020204020204" pitchFamily="34" charset="-122"/>
              </a:rPr>
              <a:t>input</a:t>
            </a:r>
            <a:endParaRPr lang="zh-CN" altLang="en-US" sz="18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FBFB6921-2FF5-649D-F1AF-1F21B8879B9D}"/>
              </a:ext>
            </a:extLst>
          </p:cNvPr>
          <p:cNvSpPr/>
          <p:nvPr/>
        </p:nvSpPr>
        <p:spPr>
          <a:xfrm>
            <a:off x="3823119" y="5636849"/>
            <a:ext cx="932621"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LLM </a:t>
            </a:r>
          </a:p>
          <a:p>
            <a:r>
              <a:rPr lang="en-US" altLang="zh-CN" sz="1800" dirty="0">
                <a:latin typeface="微软雅黑" panose="020B0503020204020204" pitchFamily="34" charset="-122"/>
                <a:ea typeface="微软雅黑" panose="020B0503020204020204" pitchFamily="34" charset="-122"/>
              </a:rPr>
              <a:t>output</a:t>
            </a:r>
            <a:endParaRPr lang="zh-CN" altLang="en-US" sz="18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1A13F3C-8BF1-C33C-E888-01541A0129D3}"/>
              </a:ext>
            </a:extLst>
          </p:cNvPr>
          <p:cNvSpPr/>
          <p:nvPr/>
        </p:nvSpPr>
        <p:spPr bwMode="auto">
          <a:xfrm>
            <a:off x="5233281" y="4313226"/>
            <a:ext cx="3492621" cy="2163524"/>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23" name="对话气泡: 矩形 22">
            <a:extLst>
              <a:ext uri="{FF2B5EF4-FFF2-40B4-BE49-F238E27FC236}">
                <a16:creationId xmlns:a16="http://schemas.microsoft.com/office/drawing/2014/main" id="{0955598D-C4F2-48DC-7410-74A3D21FFE75}"/>
              </a:ext>
            </a:extLst>
          </p:cNvPr>
          <p:cNvSpPr/>
          <p:nvPr/>
        </p:nvSpPr>
        <p:spPr bwMode="auto">
          <a:xfrm>
            <a:off x="6907815" y="4536940"/>
            <a:ext cx="1414826" cy="682716"/>
          </a:xfrm>
          <a:prstGeom prst="wedgeRectCallout">
            <a:avLst>
              <a:gd name="adj1" fmla="val -64429"/>
              <a:gd name="adj2" fmla="val -24098"/>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印度的首都是哪个城市？</a:t>
            </a:r>
            <a:endParaRPr lang="en-US" altLang="zh-CN" sz="2400" dirty="0">
              <a:latin typeface="微软雅黑" panose="020B0503020204020204" pitchFamily="34" charset="-122"/>
              <a:ea typeface="微软雅黑" panose="020B0503020204020204" pitchFamily="34" charset="-122"/>
            </a:endParaRPr>
          </a:p>
        </p:txBody>
      </p:sp>
      <p:sp>
        <p:nvSpPr>
          <p:cNvPr id="24" name="对话气泡: 矩形 23">
            <a:extLst>
              <a:ext uri="{FF2B5EF4-FFF2-40B4-BE49-F238E27FC236}">
                <a16:creationId xmlns:a16="http://schemas.microsoft.com/office/drawing/2014/main" id="{D524C826-E6B7-E8AD-5DBD-EE9BD00659D9}"/>
              </a:ext>
            </a:extLst>
          </p:cNvPr>
          <p:cNvSpPr/>
          <p:nvPr/>
        </p:nvSpPr>
        <p:spPr bwMode="auto">
          <a:xfrm>
            <a:off x="6058948" y="5661273"/>
            <a:ext cx="1414826" cy="682716"/>
          </a:xfrm>
          <a:prstGeom prst="wedgeRectCallout">
            <a:avLst>
              <a:gd name="adj1" fmla="val 66852"/>
              <a:gd name="adj2" fmla="val -21692"/>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新德里</a:t>
            </a:r>
            <a:endParaRPr lang="en-US" altLang="zh-CN" sz="24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D343075D-E7B1-4329-DDB6-1BB3DC9A5BFC}"/>
              </a:ext>
            </a:extLst>
          </p:cNvPr>
          <p:cNvSpPr/>
          <p:nvPr/>
        </p:nvSpPr>
        <p:spPr>
          <a:xfrm>
            <a:off x="5474453" y="4558248"/>
            <a:ext cx="1168990"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Human </a:t>
            </a:r>
          </a:p>
          <a:p>
            <a:r>
              <a:rPr lang="en-US" altLang="zh-CN" sz="1800" dirty="0">
                <a:latin typeface="微软雅黑" panose="020B0503020204020204" pitchFamily="34" charset="-122"/>
                <a:ea typeface="微软雅黑" panose="020B0503020204020204" pitchFamily="34" charset="-122"/>
              </a:rPr>
              <a:t>input</a:t>
            </a:r>
            <a:endParaRPr lang="zh-CN" altLang="en-US" sz="18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FF8D5F09-B5DB-2D20-9039-971115DB2663}"/>
              </a:ext>
            </a:extLst>
          </p:cNvPr>
          <p:cNvSpPr/>
          <p:nvPr/>
        </p:nvSpPr>
        <p:spPr>
          <a:xfrm>
            <a:off x="7699620" y="5636849"/>
            <a:ext cx="932621"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LLM </a:t>
            </a:r>
          </a:p>
          <a:p>
            <a:r>
              <a:rPr lang="en-US" altLang="zh-CN" sz="1800" dirty="0">
                <a:latin typeface="微软雅黑" panose="020B0503020204020204" pitchFamily="34" charset="-122"/>
                <a:ea typeface="微软雅黑" panose="020B0503020204020204" pitchFamily="34" charset="-122"/>
              </a:rPr>
              <a:t>output</a:t>
            </a:r>
            <a:endParaRPr lang="zh-CN" altLang="en-US" sz="18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4137EAD3-8665-7972-A6B9-CBEEF625DFD9}"/>
              </a:ext>
            </a:extLst>
          </p:cNvPr>
          <p:cNvSpPr/>
          <p:nvPr/>
        </p:nvSpPr>
        <p:spPr>
          <a:xfrm>
            <a:off x="1923578" y="1467214"/>
            <a:ext cx="2648422" cy="369332"/>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STF</a:t>
            </a:r>
            <a:r>
              <a:rPr lang="zh-CN" altLang="en-US" sz="1800" dirty="0">
                <a:latin typeface="微软雅黑" panose="020B0503020204020204" pitchFamily="34" charset="-122"/>
                <a:ea typeface="微软雅黑" panose="020B0503020204020204" pitchFamily="34" charset="-122"/>
              </a:rPr>
              <a:t>之前的预训练模型</a:t>
            </a:r>
            <a:endParaRPr lang="en-US" altLang="zh-CN" sz="18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AF39D224-504B-4EE5-C544-1EDA847ADC52}"/>
              </a:ext>
            </a:extLst>
          </p:cNvPr>
          <p:cNvSpPr/>
          <p:nvPr/>
        </p:nvSpPr>
        <p:spPr>
          <a:xfrm>
            <a:off x="6116996" y="1514150"/>
            <a:ext cx="2205645" cy="369332"/>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STF</a:t>
            </a:r>
            <a:r>
              <a:rPr lang="zh-CN" altLang="en-US" sz="1800" dirty="0">
                <a:latin typeface="微软雅黑" panose="020B0503020204020204" pitchFamily="34" charset="-122"/>
                <a:ea typeface="微软雅黑" panose="020B0503020204020204" pitchFamily="34" charset="-122"/>
              </a:rPr>
              <a:t>之后的模型</a:t>
            </a:r>
            <a:endParaRPr lang="en-US" altLang="zh-CN" sz="18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DC6FAAE-52DA-24D7-DD63-9E68D19A15F6}"/>
              </a:ext>
            </a:extLst>
          </p:cNvPr>
          <p:cNvSpPr/>
          <p:nvPr/>
        </p:nvSpPr>
        <p:spPr>
          <a:xfrm>
            <a:off x="346570" y="2818683"/>
            <a:ext cx="753361"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续写</a:t>
            </a:r>
            <a:endParaRPr lang="en-US" altLang="zh-CN" sz="18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01CA42EE-54A2-E0B7-CF64-E34E8A22941C}"/>
              </a:ext>
            </a:extLst>
          </p:cNvPr>
          <p:cNvSpPr/>
          <p:nvPr/>
        </p:nvSpPr>
        <p:spPr>
          <a:xfrm>
            <a:off x="346570" y="5204579"/>
            <a:ext cx="753361"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对话</a:t>
            </a:r>
            <a:endParaRPr lang="en-US" altLang="zh-CN" sz="1800"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FF997DF-D2A2-69B5-5FBF-2FD6D7278A11}"/>
              </a:ext>
            </a:extLst>
          </p:cNvPr>
          <p:cNvSpPr/>
          <p:nvPr/>
        </p:nvSpPr>
        <p:spPr bwMode="auto">
          <a:xfrm>
            <a:off x="5233281" y="1912253"/>
            <a:ext cx="3492621" cy="2163524"/>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37" name="对话气泡: 矩形 36">
            <a:extLst>
              <a:ext uri="{FF2B5EF4-FFF2-40B4-BE49-F238E27FC236}">
                <a16:creationId xmlns:a16="http://schemas.microsoft.com/office/drawing/2014/main" id="{9DE1B32B-CA0E-C07E-00AB-6E1032893D1E}"/>
              </a:ext>
            </a:extLst>
          </p:cNvPr>
          <p:cNvSpPr/>
          <p:nvPr/>
        </p:nvSpPr>
        <p:spPr bwMode="auto">
          <a:xfrm>
            <a:off x="6907814" y="2263222"/>
            <a:ext cx="1600081" cy="404136"/>
          </a:xfrm>
          <a:prstGeom prst="wedgeRectCallout">
            <a:avLst>
              <a:gd name="adj1" fmla="val -64429"/>
              <a:gd name="adj2" fmla="val -24098"/>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续写：首都是</a:t>
            </a:r>
            <a:endParaRPr lang="en-US" altLang="zh-CN" sz="1800" dirty="0">
              <a:latin typeface="微软雅黑" panose="020B0503020204020204" pitchFamily="34" charset="-122"/>
              <a:ea typeface="微软雅黑" panose="020B0503020204020204" pitchFamily="34" charset="-122"/>
            </a:endParaRPr>
          </a:p>
        </p:txBody>
      </p:sp>
      <p:sp>
        <p:nvSpPr>
          <p:cNvPr id="38" name="对话气泡: 矩形 37">
            <a:extLst>
              <a:ext uri="{FF2B5EF4-FFF2-40B4-BE49-F238E27FC236}">
                <a16:creationId xmlns:a16="http://schemas.microsoft.com/office/drawing/2014/main" id="{79501AF8-EE5F-874E-EB6D-56B4B2C3517B}"/>
              </a:ext>
            </a:extLst>
          </p:cNvPr>
          <p:cNvSpPr/>
          <p:nvPr/>
        </p:nvSpPr>
        <p:spPr bwMode="auto">
          <a:xfrm>
            <a:off x="5552458" y="2935245"/>
            <a:ext cx="1921316" cy="1007771"/>
          </a:xfrm>
          <a:prstGeom prst="wedgeRectCallout">
            <a:avLst>
              <a:gd name="adj1" fmla="val 62714"/>
              <a:gd name="adj2" fmla="val -21034"/>
            </a:avLst>
          </a:prstGeom>
          <a:solidFill>
            <a:srgbClr val="B3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2813"/>
            <a:r>
              <a:rPr lang="zh-CN" altLang="en-US" sz="1800" dirty="0">
                <a:latin typeface="微软雅黑" panose="020B0503020204020204" pitchFamily="34" charset="-122"/>
                <a:ea typeface="微软雅黑" panose="020B0503020204020204" pitchFamily="34" charset="-122"/>
              </a:rPr>
              <a:t>对一个国家的政治中心和中央政府所在地的称呼。</a:t>
            </a:r>
            <a:endParaRPr lang="en-US" altLang="zh-CN" sz="18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43E0780-6673-1F96-5EFA-E7752FD5A9F1}"/>
              </a:ext>
            </a:extLst>
          </p:cNvPr>
          <p:cNvSpPr/>
          <p:nvPr/>
        </p:nvSpPr>
        <p:spPr>
          <a:xfrm>
            <a:off x="5474453" y="2157275"/>
            <a:ext cx="1168990"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Human </a:t>
            </a:r>
          </a:p>
          <a:p>
            <a:r>
              <a:rPr lang="en-US" altLang="zh-CN" sz="1800" dirty="0">
                <a:latin typeface="微软雅黑" panose="020B0503020204020204" pitchFamily="34" charset="-122"/>
                <a:ea typeface="微软雅黑" panose="020B0503020204020204" pitchFamily="34" charset="-122"/>
              </a:rPr>
              <a:t>input</a:t>
            </a:r>
            <a:endParaRPr lang="zh-CN" altLang="en-US" sz="18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324ED28-A547-7726-E668-F5D28BF8AE38}"/>
              </a:ext>
            </a:extLst>
          </p:cNvPr>
          <p:cNvSpPr/>
          <p:nvPr/>
        </p:nvSpPr>
        <p:spPr>
          <a:xfrm>
            <a:off x="7699620" y="2955327"/>
            <a:ext cx="932621" cy="646331"/>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LLM </a:t>
            </a:r>
          </a:p>
          <a:p>
            <a:r>
              <a:rPr lang="en-US" altLang="zh-CN" sz="1800" dirty="0">
                <a:latin typeface="微软雅黑" panose="020B0503020204020204" pitchFamily="34" charset="-122"/>
                <a:ea typeface="微软雅黑" panose="020B0503020204020204" pitchFamily="34" charset="-122"/>
              </a:rPr>
              <a:t>output</a:t>
            </a:r>
            <a:endParaRPr lang="zh-CN" altLang="en-US" sz="1800" dirty="0">
              <a:latin typeface="微软雅黑" panose="020B0503020204020204" pitchFamily="34" charset="-122"/>
              <a:ea typeface="微软雅黑" panose="020B0503020204020204" pitchFamily="34" charset="-122"/>
            </a:endParaRPr>
          </a:p>
        </p:txBody>
      </p:sp>
      <p:sp>
        <p:nvSpPr>
          <p:cNvPr id="41" name="乘号 40">
            <a:extLst>
              <a:ext uri="{FF2B5EF4-FFF2-40B4-BE49-F238E27FC236}">
                <a16:creationId xmlns:a16="http://schemas.microsoft.com/office/drawing/2014/main" id="{1D24EFA4-6BD8-B06B-D63F-2194BD85A49F}"/>
              </a:ext>
            </a:extLst>
          </p:cNvPr>
          <p:cNvSpPr/>
          <p:nvPr/>
        </p:nvSpPr>
        <p:spPr bwMode="auto">
          <a:xfrm>
            <a:off x="3439239" y="6129356"/>
            <a:ext cx="270777" cy="307648"/>
          </a:xfrm>
          <a:prstGeom prst="mathMultiply">
            <a:avLst>
              <a:gd name="adj1" fmla="val 12474"/>
            </a:avLst>
          </a:prstGeom>
          <a:solidFill>
            <a:srgbClr val="003D7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43" name="文本框 42">
            <a:extLst>
              <a:ext uri="{FF2B5EF4-FFF2-40B4-BE49-F238E27FC236}">
                <a16:creationId xmlns:a16="http://schemas.microsoft.com/office/drawing/2014/main" id="{1DBB7299-9DBC-44CF-BF1B-7D58CAEFB2E0}"/>
              </a:ext>
            </a:extLst>
          </p:cNvPr>
          <p:cNvSpPr txBox="1"/>
          <p:nvPr/>
        </p:nvSpPr>
        <p:spPr>
          <a:xfrm>
            <a:off x="3397595" y="3560857"/>
            <a:ext cx="399356" cy="523220"/>
          </a:xfrm>
          <a:prstGeom prst="rect">
            <a:avLst/>
          </a:prstGeom>
          <a:noFill/>
        </p:spPr>
        <p:txBody>
          <a:bodyPr wrap="square" rtlCol="0">
            <a:spAutoFit/>
          </a:bodyPr>
          <a:lstStyle/>
          <a:p>
            <a:r>
              <a:rPr lang="zh-CN" altLang="en-US" sz="2800" b="1" dirty="0">
                <a:latin typeface="Gadugi" panose="020B0502040204020203" pitchFamily="34" charset="0"/>
              </a:rPr>
              <a:t>√</a:t>
            </a:r>
          </a:p>
        </p:txBody>
      </p:sp>
      <p:sp>
        <p:nvSpPr>
          <p:cNvPr id="44" name="文本框 43">
            <a:extLst>
              <a:ext uri="{FF2B5EF4-FFF2-40B4-BE49-F238E27FC236}">
                <a16:creationId xmlns:a16="http://schemas.microsoft.com/office/drawing/2014/main" id="{F30F74B5-86CD-B044-EE33-9C60B581463B}"/>
              </a:ext>
            </a:extLst>
          </p:cNvPr>
          <p:cNvSpPr txBox="1"/>
          <p:nvPr/>
        </p:nvSpPr>
        <p:spPr>
          <a:xfrm>
            <a:off x="7223827" y="3554346"/>
            <a:ext cx="399356" cy="523220"/>
          </a:xfrm>
          <a:prstGeom prst="rect">
            <a:avLst/>
          </a:prstGeom>
          <a:noFill/>
        </p:spPr>
        <p:txBody>
          <a:bodyPr wrap="square" rtlCol="0">
            <a:spAutoFit/>
          </a:bodyPr>
          <a:lstStyle/>
          <a:p>
            <a:r>
              <a:rPr lang="zh-CN" altLang="en-US" sz="2800" b="1" dirty="0">
                <a:latin typeface="Gadugi" panose="020B0502040204020203" pitchFamily="34" charset="0"/>
              </a:rPr>
              <a:t>√</a:t>
            </a:r>
          </a:p>
        </p:txBody>
      </p:sp>
      <p:sp>
        <p:nvSpPr>
          <p:cNvPr id="45" name="文本框 44">
            <a:extLst>
              <a:ext uri="{FF2B5EF4-FFF2-40B4-BE49-F238E27FC236}">
                <a16:creationId xmlns:a16="http://schemas.microsoft.com/office/drawing/2014/main" id="{3F1DB219-8936-62AD-61F1-60CB4C956F97}"/>
              </a:ext>
            </a:extLst>
          </p:cNvPr>
          <p:cNvSpPr txBox="1"/>
          <p:nvPr/>
        </p:nvSpPr>
        <p:spPr>
          <a:xfrm>
            <a:off x="7108324" y="5887150"/>
            <a:ext cx="399356" cy="523220"/>
          </a:xfrm>
          <a:prstGeom prst="rect">
            <a:avLst/>
          </a:prstGeom>
          <a:noFill/>
        </p:spPr>
        <p:txBody>
          <a:bodyPr wrap="square" rtlCol="0">
            <a:spAutoFit/>
          </a:bodyPr>
          <a:lstStyle/>
          <a:p>
            <a:r>
              <a:rPr lang="zh-CN" altLang="en-US" sz="2800" b="1" dirty="0">
                <a:latin typeface="Gadugi" panose="020B0502040204020203" pitchFamily="34" charset="0"/>
              </a:rPr>
              <a:t>√</a:t>
            </a:r>
          </a:p>
        </p:txBody>
      </p:sp>
      <p:sp>
        <p:nvSpPr>
          <p:cNvPr id="2" name="矩形 1">
            <a:extLst>
              <a:ext uri="{FF2B5EF4-FFF2-40B4-BE49-F238E27FC236}">
                <a16:creationId xmlns:a16="http://schemas.microsoft.com/office/drawing/2014/main" id="{FBA0E061-3C79-C73F-A79F-01F8C8E3A7BE}"/>
              </a:ext>
            </a:extLst>
          </p:cNvPr>
          <p:cNvSpPr/>
          <p:nvPr/>
        </p:nvSpPr>
        <p:spPr>
          <a:xfrm>
            <a:off x="289506" y="831031"/>
            <a:ext cx="4282494" cy="461665"/>
          </a:xfrm>
          <a:prstGeom prst="rect">
            <a:avLst/>
          </a:prstGeom>
        </p:spPr>
        <p:txBody>
          <a:bodyPr wrap="square">
            <a:spAutoFit/>
          </a:bodyPr>
          <a:lstStyle/>
          <a:p>
            <a:r>
              <a:rPr lang="zh-CN" altLang="en-US" dirty="0">
                <a:solidFill>
                  <a:srgbClr val="575863"/>
                </a:solidFill>
                <a:latin typeface="Microsoft YaHei Light" panose="020B0502040204020203" pitchFamily="34" charset="-122"/>
                <a:ea typeface="Microsoft YaHei Light" panose="020B0502040204020203" pitchFamily="34" charset="-122"/>
              </a:rPr>
              <a:t>如果直接使用预训练模型</a:t>
            </a:r>
            <a:r>
              <a:rPr lang="en-US" altLang="zh-CN" dirty="0">
                <a:solidFill>
                  <a:srgbClr val="575863"/>
                </a:solidFill>
                <a:latin typeface="Microsoft YaHei Light" panose="020B0502040204020203" pitchFamily="34" charset="-122"/>
                <a:ea typeface="Microsoft YaHei Light" panose="020B0502040204020203" pitchFamily="34" charset="-122"/>
              </a:rPr>
              <a:t>…</a:t>
            </a:r>
            <a:endParaRPr lang="zh-CN" altLang="en-US" dirty="0">
              <a:solidFill>
                <a:srgbClr val="575863"/>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34239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6" grpId="0" animBg="1"/>
      <p:bldP spid="7" grpId="0"/>
      <p:bldP spid="15" grpId="0"/>
      <p:bldP spid="17" grpId="0" animBg="1"/>
      <p:bldP spid="18" grpId="0" animBg="1"/>
      <p:bldP spid="19" grpId="0" animBg="1"/>
      <p:bldP spid="20" grpId="0"/>
      <p:bldP spid="21" grpId="0"/>
      <p:bldP spid="22" grpId="0" animBg="1"/>
      <p:bldP spid="23" grpId="0" animBg="1"/>
      <p:bldP spid="24" grpId="0" animBg="1"/>
      <p:bldP spid="25" grpId="0"/>
      <p:bldP spid="26" grpId="0"/>
      <p:bldP spid="36" grpId="0" animBg="1"/>
      <p:bldP spid="37" grpId="0" animBg="1"/>
      <p:bldP spid="38" grpId="0" animBg="1"/>
      <p:bldP spid="39" grpId="0"/>
      <p:bldP spid="40" grpId="0"/>
      <p:bldP spid="41" grpId="0" animBg="1"/>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8388-4183-A8C1-7A05-9D8BABEEC25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7FA0BC3-83BE-152B-1751-7B4C0C2B3A3D}"/>
              </a:ext>
            </a:extLst>
          </p:cNvPr>
          <p:cNvSpPr>
            <a:spLocks noGrp="1"/>
          </p:cNvSpPr>
          <p:nvPr>
            <p:ph type="title"/>
          </p:nvPr>
        </p:nvSpPr>
        <p:spPr/>
        <p:txBody>
          <a:bodyPr/>
          <a:lstStyle/>
          <a:p>
            <a:r>
              <a:rPr lang="en-US" altLang="zh-CN" dirty="0"/>
              <a:t>LLM</a:t>
            </a:r>
            <a:r>
              <a:rPr lang="zh-CN" altLang="en-US" dirty="0"/>
              <a:t>经历</a:t>
            </a:r>
            <a:r>
              <a:rPr lang="en-US" altLang="zh-CN" dirty="0"/>
              <a:t>SFT</a:t>
            </a:r>
            <a:r>
              <a:rPr lang="zh-CN" altLang="en-US" dirty="0"/>
              <a:t>后的效果</a:t>
            </a:r>
          </a:p>
        </p:txBody>
      </p:sp>
      <p:sp>
        <p:nvSpPr>
          <p:cNvPr id="2" name="矩形 1">
            <a:extLst>
              <a:ext uri="{FF2B5EF4-FFF2-40B4-BE49-F238E27FC236}">
                <a16:creationId xmlns:a16="http://schemas.microsoft.com/office/drawing/2014/main" id="{B06F9F66-4252-5F34-24F9-831790C4A164}"/>
              </a:ext>
            </a:extLst>
          </p:cNvPr>
          <p:cNvSpPr/>
          <p:nvPr/>
        </p:nvSpPr>
        <p:spPr>
          <a:xfrm>
            <a:off x="611559" y="881839"/>
            <a:ext cx="4282494" cy="461665"/>
          </a:xfrm>
          <a:prstGeom prst="rect">
            <a:avLst/>
          </a:prstGeom>
        </p:spPr>
        <p:txBody>
          <a:bodyPr wrap="square">
            <a:spAutoFit/>
          </a:bodyPr>
          <a:lstStyle/>
          <a:p>
            <a:r>
              <a:rPr lang="zh-CN" altLang="en-US" dirty="0">
                <a:solidFill>
                  <a:srgbClr val="575863"/>
                </a:solidFill>
                <a:latin typeface="Microsoft YaHei Light" panose="020B0502040204020203" pitchFamily="34" charset="-122"/>
                <a:ea typeface="Microsoft YaHei Light" panose="020B0502040204020203" pitchFamily="34" charset="-122"/>
              </a:rPr>
              <a:t>如果直接使用预训练模型</a:t>
            </a:r>
            <a:r>
              <a:rPr lang="en-US" altLang="zh-CN" dirty="0">
                <a:solidFill>
                  <a:srgbClr val="575863"/>
                </a:solidFill>
                <a:latin typeface="Microsoft YaHei Light" panose="020B0502040204020203" pitchFamily="34" charset="-122"/>
                <a:ea typeface="Microsoft YaHei Light" panose="020B0502040204020203" pitchFamily="34" charset="-122"/>
              </a:rPr>
              <a:t>…</a:t>
            </a:r>
            <a:endParaRPr lang="zh-CN" altLang="en-US" dirty="0">
              <a:solidFill>
                <a:srgbClr val="575863"/>
              </a:solidFill>
              <a:latin typeface="Microsoft YaHei Light" panose="020B0502040204020203" pitchFamily="34" charset="-122"/>
              <a:ea typeface="Microsoft YaHei Light" panose="020B0502040204020203" pitchFamily="34" charset="-122"/>
            </a:endParaRPr>
          </a:p>
        </p:txBody>
      </p:sp>
      <p:pic>
        <p:nvPicPr>
          <p:cNvPr id="8" name="图片 7">
            <a:extLst>
              <a:ext uri="{FF2B5EF4-FFF2-40B4-BE49-F238E27FC236}">
                <a16:creationId xmlns:a16="http://schemas.microsoft.com/office/drawing/2014/main" id="{29046C7F-3A66-E086-4FCD-7ABFE1988436}"/>
              </a:ext>
            </a:extLst>
          </p:cNvPr>
          <p:cNvPicPr>
            <a:picLocks noChangeAspect="1"/>
          </p:cNvPicPr>
          <p:nvPr/>
        </p:nvPicPr>
        <p:blipFill>
          <a:blip r:embed="rId2"/>
          <a:stretch>
            <a:fillRect/>
          </a:stretch>
        </p:blipFill>
        <p:spPr>
          <a:xfrm>
            <a:off x="0" y="2106348"/>
            <a:ext cx="9144000" cy="2645303"/>
          </a:xfrm>
          <a:prstGeom prst="rect">
            <a:avLst/>
          </a:prstGeom>
        </p:spPr>
      </p:pic>
      <p:sp>
        <p:nvSpPr>
          <p:cNvPr id="10" name="文本框 9">
            <a:extLst>
              <a:ext uri="{FF2B5EF4-FFF2-40B4-BE49-F238E27FC236}">
                <a16:creationId xmlns:a16="http://schemas.microsoft.com/office/drawing/2014/main" id="{3326D325-7322-5930-049C-16A620CC2080}"/>
              </a:ext>
            </a:extLst>
          </p:cNvPr>
          <p:cNvSpPr txBox="1"/>
          <p:nvPr/>
        </p:nvSpPr>
        <p:spPr>
          <a:xfrm>
            <a:off x="236538" y="6255026"/>
            <a:ext cx="3105010" cy="307777"/>
          </a:xfrm>
          <a:prstGeom prst="rect">
            <a:avLst/>
          </a:prstGeom>
          <a:noFill/>
        </p:spPr>
        <p:txBody>
          <a:bodyPr wrap="square" rtlCol="0">
            <a:spAutoFit/>
          </a:bodyPr>
          <a:lstStyle/>
          <a:p>
            <a:r>
              <a:rPr lang="en-GB" altLang="zh-CN" sz="1400" dirty="0">
                <a:hlinkClick r:id="rId3"/>
              </a:rPr>
              <a:t>instructGPT</a:t>
            </a:r>
            <a:endParaRPr lang="zh-CN" altLang="en-US" sz="1400" dirty="0"/>
          </a:p>
        </p:txBody>
      </p:sp>
      <p:sp>
        <p:nvSpPr>
          <p:cNvPr id="4" name="矩形 3">
            <a:extLst>
              <a:ext uri="{FF2B5EF4-FFF2-40B4-BE49-F238E27FC236}">
                <a16:creationId xmlns:a16="http://schemas.microsoft.com/office/drawing/2014/main" id="{7158B6C0-DBBF-4B31-B123-A2185ADDB5B7}"/>
              </a:ext>
            </a:extLst>
          </p:cNvPr>
          <p:cNvSpPr/>
          <p:nvPr/>
        </p:nvSpPr>
        <p:spPr bwMode="auto">
          <a:xfrm>
            <a:off x="747302" y="2710708"/>
            <a:ext cx="403821" cy="185665"/>
          </a:xfrm>
          <a:prstGeom prst="rect">
            <a:avLst/>
          </a:prstGeom>
          <a:solidFill>
            <a:srgbClr val="E37221">
              <a:alpha val="6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
        <p:nvSpPr>
          <p:cNvPr id="7" name="矩形 6">
            <a:extLst>
              <a:ext uri="{FF2B5EF4-FFF2-40B4-BE49-F238E27FC236}">
                <a16:creationId xmlns:a16="http://schemas.microsoft.com/office/drawing/2014/main" id="{208AAF76-0DB8-4102-BB06-83B27ABC03B7}"/>
              </a:ext>
            </a:extLst>
          </p:cNvPr>
          <p:cNvSpPr/>
          <p:nvPr/>
        </p:nvSpPr>
        <p:spPr bwMode="auto">
          <a:xfrm>
            <a:off x="747302" y="4233794"/>
            <a:ext cx="663752" cy="185665"/>
          </a:xfrm>
          <a:prstGeom prst="rect">
            <a:avLst/>
          </a:prstGeom>
          <a:solidFill>
            <a:srgbClr val="00CC99">
              <a:alpha val="6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86454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21B19-EB7E-B671-C8F1-BD8D1BC282C6}"/>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4A2A6C0A-6C73-D62C-A2E2-F33896F93CC8}"/>
              </a:ext>
            </a:extLst>
          </p:cNvPr>
          <p:cNvSpPr/>
          <p:nvPr/>
        </p:nvSpPr>
        <p:spPr bwMode="auto">
          <a:xfrm>
            <a:off x="591228" y="4303101"/>
            <a:ext cx="3625822" cy="927353"/>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8" name="矩形 7">
            <a:extLst>
              <a:ext uri="{FF2B5EF4-FFF2-40B4-BE49-F238E27FC236}">
                <a16:creationId xmlns:a16="http://schemas.microsoft.com/office/drawing/2014/main" id="{6207268B-0FAB-9AA8-EDD3-6F270177697A}"/>
              </a:ext>
            </a:extLst>
          </p:cNvPr>
          <p:cNvSpPr/>
          <p:nvPr/>
        </p:nvSpPr>
        <p:spPr bwMode="auto">
          <a:xfrm>
            <a:off x="611559" y="2991206"/>
            <a:ext cx="3625822" cy="1152765"/>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11" name="矩形 10">
            <a:extLst>
              <a:ext uri="{FF2B5EF4-FFF2-40B4-BE49-F238E27FC236}">
                <a16:creationId xmlns:a16="http://schemas.microsoft.com/office/drawing/2014/main" id="{E52AF1B7-998D-ADF7-FA1E-E55B46B82157}"/>
              </a:ext>
            </a:extLst>
          </p:cNvPr>
          <p:cNvSpPr/>
          <p:nvPr/>
        </p:nvSpPr>
        <p:spPr bwMode="auto">
          <a:xfrm>
            <a:off x="4976640" y="4766778"/>
            <a:ext cx="3625822" cy="1158026"/>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6" name="文本框 5">
            <a:extLst>
              <a:ext uri="{FF2B5EF4-FFF2-40B4-BE49-F238E27FC236}">
                <a16:creationId xmlns:a16="http://schemas.microsoft.com/office/drawing/2014/main" id="{68A64EFD-3F7C-C697-27E9-7A65EF0763D8}"/>
              </a:ext>
            </a:extLst>
          </p:cNvPr>
          <p:cNvSpPr txBox="1"/>
          <p:nvPr/>
        </p:nvSpPr>
        <p:spPr>
          <a:xfrm>
            <a:off x="661253" y="3071411"/>
            <a:ext cx="3506114" cy="2031325"/>
          </a:xfrm>
          <a:prstGeom prst="rect">
            <a:avLst/>
          </a:prstGeom>
          <a:noFill/>
          <a:ln w="22225" cap="rnd">
            <a:noFill/>
          </a:ln>
        </p:spPr>
        <p:txBody>
          <a:bodyPr wrap="square" rtlCol="0">
            <a:spAutoFit/>
          </a:bodyPr>
          <a:lstStyle/>
          <a:p>
            <a:pPr algn="just"/>
            <a:r>
              <a:rPr lang="zh-CN" altLang="en-US" sz="1800" dirty="0">
                <a:latin typeface="微软雅黑" panose="020B0503020204020204" pitchFamily="34" charset="-122"/>
                <a:ea typeface="微软雅黑" panose="020B0503020204020204" pitchFamily="34" charset="-122"/>
              </a:rPr>
              <a:t>给预训练模型输入 </a:t>
            </a:r>
            <a:r>
              <a:rPr lang="en-US" altLang="zh-CN" sz="1800" dirty="0">
                <a:latin typeface="微软雅黑" panose="020B0503020204020204" pitchFamily="34" charset="-122"/>
                <a:ea typeface="微软雅黑" panose="020B0503020204020204" pitchFamily="34" charset="-122"/>
              </a:rPr>
              <a:t>Prompt</a:t>
            </a:r>
            <a:r>
              <a:rPr lang="zh-CN" altLang="en-US" sz="1800" dirty="0">
                <a:latin typeface="微软雅黑" panose="020B0503020204020204" pitchFamily="34" charset="-122"/>
                <a:ea typeface="微软雅黑" panose="020B0503020204020204" pitchFamily="34" charset="-122"/>
              </a:rPr>
              <a:t>，它能生成文本，但是它生成的文本是不受指令控制的。</a:t>
            </a:r>
            <a:endParaRPr lang="en-US" altLang="zh-CN" sz="1800" dirty="0">
              <a:latin typeface="微软雅黑" panose="020B0503020204020204" pitchFamily="34" charset="-122"/>
              <a:ea typeface="微软雅黑" panose="020B0503020204020204" pitchFamily="34" charset="-122"/>
            </a:endParaRPr>
          </a:p>
          <a:p>
            <a:pPr algn="just"/>
            <a:endParaRPr lang="en-US" altLang="zh-CN" sz="1800" dirty="0">
              <a:latin typeface="微软雅黑" panose="020B0503020204020204" pitchFamily="34" charset="-122"/>
              <a:ea typeface="微软雅黑" panose="020B0503020204020204" pitchFamily="34" charset="-122"/>
            </a:endParaRPr>
          </a:p>
          <a:p>
            <a:pPr algn="just"/>
            <a:endParaRPr lang="en-US" altLang="zh-CN" sz="1800" dirty="0">
              <a:latin typeface="微软雅黑" panose="020B0503020204020204" pitchFamily="34" charset="-122"/>
              <a:ea typeface="微软雅黑" panose="020B0503020204020204" pitchFamily="34" charset="-122"/>
            </a:endParaRPr>
          </a:p>
          <a:p>
            <a:pPr algn="just"/>
            <a:r>
              <a:rPr lang="zh-CN" altLang="en-US" sz="1800" dirty="0">
                <a:latin typeface="微软雅黑" panose="020B0503020204020204" pitchFamily="34" charset="-122"/>
                <a:ea typeface="微软雅黑" panose="020B0503020204020204" pitchFamily="34" charset="-122"/>
              </a:rPr>
              <a:t>预训练大语言模型本身，并不使它们懂得遵循人类的意图。</a:t>
            </a:r>
            <a:endParaRPr lang="zh-CN" altLang="en-US" sz="1800" dirty="0"/>
          </a:p>
        </p:txBody>
      </p:sp>
      <p:sp>
        <p:nvSpPr>
          <p:cNvPr id="5" name="文本框 4">
            <a:extLst>
              <a:ext uri="{FF2B5EF4-FFF2-40B4-BE49-F238E27FC236}">
                <a16:creationId xmlns:a16="http://schemas.microsoft.com/office/drawing/2014/main" id="{2BEFAC62-59DC-4170-303B-58352E0F5597}"/>
              </a:ext>
            </a:extLst>
          </p:cNvPr>
          <p:cNvSpPr txBox="1"/>
          <p:nvPr/>
        </p:nvSpPr>
        <p:spPr>
          <a:xfrm>
            <a:off x="5046657" y="3045301"/>
            <a:ext cx="3506115" cy="2862322"/>
          </a:xfrm>
          <a:prstGeom prst="rect">
            <a:avLst/>
          </a:prstGeom>
          <a:noFill/>
          <a:ln w="22225">
            <a:noFill/>
          </a:ln>
        </p:spPr>
        <p:txBody>
          <a:bodyPr wrap="square" rtlCol="0">
            <a:spAutoFit/>
          </a:bodyPr>
          <a:lstStyle/>
          <a:p>
            <a:pPr algn="just"/>
            <a:r>
              <a:rPr lang="zh-CN" altLang="en-US" sz="1800" dirty="0">
                <a:latin typeface="微软雅黑" panose="020B0503020204020204" pitchFamily="34" charset="-122"/>
                <a:ea typeface="微软雅黑" panose="020B0503020204020204" pitchFamily="34" charset="-122"/>
              </a:rPr>
              <a:t>大语言模型无监督训练方法是生成任务，即 </a:t>
            </a:r>
            <a:r>
              <a:rPr lang="en-US" altLang="zh-CN" sz="1800"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从互联网上的大量语料库中学习根据上文来预测下一个词</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，而不是 </a:t>
            </a:r>
            <a:r>
              <a:rPr lang="en-US" altLang="zh-CN" sz="1800"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根据人类的指令生成对应答案</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gn="just"/>
            <a:endParaRPr lang="en-US" altLang="zh-CN" sz="1800" dirty="0">
              <a:latin typeface="微软雅黑" panose="020B0503020204020204" pitchFamily="34" charset="-122"/>
              <a:ea typeface="微软雅黑" panose="020B0503020204020204" pitchFamily="34" charset="-122"/>
            </a:endParaRPr>
          </a:p>
          <a:p>
            <a:pPr algn="just"/>
            <a:endParaRPr lang="en-US" altLang="zh-CN" sz="1800" dirty="0">
              <a:latin typeface="微软雅黑" panose="020B0503020204020204" pitchFamily="34" charset="-122"/>
              <a:ea typeface="微软雅黑" panose="020B0503020204020204" pitchFamily="34" charset="-122"/>
            </a:endParaRPr>
          </a:p>
          <a:p>
            <a:pPr algn="just"/>
            <a:r>
              <a:rPr lang="zh-CN" altLang="en-US" sz="1800" dirty="0">
                <a:latin typeface="微软雅黑" panose="020B0503020204020204" pitchFamily="34" charset="-122"/>
                <a:ea typeface="微软雅黑" panose="020B0503020204020204" pitchFamily="34" charset="-122"/>
              </a:rPr>
              <a:t>模型学到的内容、输出的内容取决于预训练数据，不会和人类的意图一致。</a:t>
            </a:r>
            <a:endParaRPr lang="en-US" altLang="zh-CN" sz="18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8477B6D-1B61-28B7-A8BF-3AB69C567037}"/>
              </a:ext>
            </a:extLst>
          </p:cNvPr>
          <p:cNvSpPr/>
          <p:nvPr/>
        </p:nvSpPr>
        <p:spPr bwMode="auto">
          <a:xfrm>
            <a:off x="4976641" y="2965095"/>
            <a:ext cx="3625822" cy="1668672"/>
          </a:xfrm>
          <a:prstGeom prst="rect">
            <a:avLst/>
          </a:prstGeom>
          <a:solidFill>
            <a:srgbClr val="B3DBFF">
              <a:alpha val="1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2813"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Arial" charset="0"/>
              <a:ea typeface="ＭＳ Ｐゴシック" pitchFamily="50" charset="-128"/>
            </a:endParaRPr>
          </a:p>
        </p:txBody>
      </p:sp>
      <p:sp>
        <p:nvSpPr>
          <p:cNvPr id="3" name="标题 2">
            <a:extLst>
              <a:ext uri="{FF2B5EF4-FFF2-40B4-BE49-F238E27FC236}">
                <a16:creationId xmlns:a16="http://schemas.microsoft.com/office/drawing/2014/main" id="{92BD0C4A-26A7-CE46-29B0-727EFF3FD38D}"/>
              </a:ext>
            </a:extLst>
          </p:cNvPr>
          <p:cNvSpPr>
            <a:spLocks noGrp="1"/>
          </p:cNvSpPr>
          <p:nvPr>
            <p:ph type="title"/>
          </p:nvPr>
        </p:nvSpPr>
        <p:spPr/>
        <p:txBody>
          <a:bodyPr/>
          <a:lstStyle/>
          <a:p>
            <a:r>
              <a:rPr lang="en-US" altLang="zh-CN" dirty="0"/>
              <a:t>LLM</a:t>
            </a:r>
            <a:r>
              <a:rPr lang="zh-CN" altLang="en-US" dirty="0"/>
              <a:t>经历</a:t>
            </a:r>
            <a:r>
              <a:rPr lang="en-US" altLang="zh-CN" dirty="0"/>
              <a:t>SFT</a:t>
            </a:r>
            <a:r>
              <a:rPr lang="zh-CN" altLang="en-US" dirty="0"/>
              <a:t>后的效果</a:t>
            </a:r>
          </a:p>
        </p:txBody>
      </p:sp>
      <p:sp>
        <p:nvSpPr>
          <p:cNvPr id="2" name="矩形 1">
            <a:extLst>
              <a:ext uri="{FF2B5EF4-FFF2-40B4-BE49-F238E27FC236}">
                <a16:creationId xmlns:a16="http://schemas.microsoft.com/office/drawing/2014/main" id="{E47DC7FA-1AE1-2C52-0358-21B283E6BBF2}"/>
              </a:ext>
            </a:extLst>
          </p:cNvPr>
          <p:cNvSpPr/>
          <p:nvPr/>
        </p:nvSpPr>
        <p:spPr>
          <a:xfrm>
            <a:off x="611558" y="881839"/>
            <a:ext cx="8202887" cy="1200329"/>
          </a:xfrm>
          <a:prstGeom prst="rect">
            <a:avLst/>
          </a:prstGeom>
        </p:spPr>
        <p:txBody>
          <a:bodyPr wrap="square">
            <a:spAutoFit/>
          </a:bodyPr>
          <a:lstStyle/>
          <a:p>
            <a:r>
              <a:rPr lang="zh-CN" altLang="en-US" dirty="0">
                <a:solidFill>
                  <a:srgbClr val="575863"/>
                </a:solidFill>
                <a:latin typeface="Microsoft YaHei Light" panose="020B0502040204020203" pitchFamily="34" charset="-122"/>
                <a:ea typeface="Microsoft YaHei Light" panose="020B0502040204020203" pitchFamily="34" charset="-122"/>
              </a:rPr>
              <a:t>我们发现：</a:t>
            </a:r>
            <a:endParaRPr lang="en-US" altLang="zh-CN" dirty="0">
              <a:solidFill>
                <a:srgbClr val="575863"/>
              </a:solidFill>
              <a:latin typeface="Microsoft YaHei Light" panose="020B0502040204020203" pitchFamily="34" charset="-122"/>
              <a:ea typeface="Microsoft YaHei Light" panose="020B0502040204020203" pitchFamily="34" charset="-122"/>
            </a:endParaRPr>
          </a:p>
          <a:p>
            <a:r>
              <a:rPr lang="zh-CN" altLang="en-US" dirty="0">
                <a:solidFill>
                  <a:srgbClr val="575863"/>
                </a:solidFill>
                <a:latin typeface="Microsoft YaHei Light" panose="020B0502040204020203" pitchFamily="34" charset="-122"/>
                <a:ea typeface="Microsoft YaHei Light" panose="020B0502040204020203" pitchFamily="34" charset="-122"/>
              </a:rPr>
              <a:t>预训练得到的模型只会续写，不会响应人类指令。</a:t>
            </a:r>
            <a:endParaRPr lang="en-US" altLang="zh-CN" dirty="0">
              <a:solidFill>
                <a:srgbClr val="575863"/>
              </a:solidFill>
              <a:latin typeface="Microsoft YaHei Light" panose="020B0502040204020203" pitchFamily="34" charset="-122"/>
              <a:ea typeface="Microsoft YaHei Light" panose="020B0502040204020203" pitchFamily="34" charset="-122"/>
            </a:endParaRPr>
          </a:p>
          <a:p>
            <a:r>
              <a:rPr lang="zh-CN" altLang="en-US" dirty="0">
                <a:solidFill>
                  <a:srgbClr val="575863"/>
                </a:solidFill>
                <a:latin typeface="Microsoft YaHei Light" panose="020B0502040204020203" pitchFamily="34" charset="-122"/>
                <a:ea typeface="Microsoft YaHei Light" panose="020B0502040204020203" pitchFamily="34" charset="-122"/>
              </a:rPr>
              <a:t>但是经过了</a:t>
            </a:r>
            <a:r>
              <a:rPr lang="en-US" altLang="zh-CN" dirty="0">
                <a:solidFill>
                  <a:srgbClr val="575863"/>
                </a:solidFill>
                <a:latin typeface="Microsoft YaHei Light" panose="020B0502040204020203" pitchFamily="34" charset="-122"/>
                <a:ea typeface="Microsoft YaHei Light" panose="020B0502040204020203" pitchFamily="34" charset="-122"/>
              </a:rPr>
              <a:t>SFT</a:t>
            </a:r>
            <a:r>
              <a:rPr lang="zh-CN" altLang="en-US" dirty="0">
                <a:solidFill>
                  <a:srgbClr val="575863"/>
                </a:solidFill>
                <a:latin typeface="Microsoft YaHei Light" panose="020B0502040204020203" pitchFamily="34" charset="-122"/>
                <a:ea typeface="Microsoft YaHei Light" panose="020B0502040204020203" pitchFamily="34" charset="-122"/>
              </a:rPr>
              <a:t>后的模型会响应指令，回答问题。</a:t>
            </a:r>
            <a:endParaRPr lang="en-US" altLang="zh-CN" dirty="0">
              <a:solidFill>
                <a:srgbClr val="575863"/>
              </a:solidFill>
              <a:latin typeface="Microsoft YaHei Light" panose="020B0502040204020203" pitchFamily="34" charset="-122"/>
              <a:ea typeface="Microsoft YaHei Light" panose="020B0502040204020203" pitchFamily="34" charset="-122"/>
            </a:endParaRPr>
          </a:p>
        </p:txBody>
      </p:sp>
      <p:sp>
        <p:nvSpPr>
          <p:cNvPr id="12" name="文本框 11">
            <a:extLst>
              <a:ext uri="{FF2B5EF4-FFF2-40B4-BE49-F238E27FC236}">
                <a16:creationId xmlns:a16="http://schemas.microsoft.com/office/drawing/2014/main" id="{0FC1967E-77A5-38BF-BAB6-4CAD703557C9}"/>
              </a:ext>
            </a:extLst>
          </p:cNvPr>
          <p:cNvSpPr txBox="1"/>
          <p:nvPr/>
        </p:nvSpPr>
        <p:spPr>
          <a:xfrm>
            <a:off x="4976640" y="2309302"/>
            <a:ext cx="3625821" cy="461665"/>
          </a:xfrm>
          <a:prstGeom prst="rect">
            <a:avLst/>
          </a:prstGeom>
          <a:solidFill>
            <a:srgbClr val="0070C0"/>
          </a:solidFill>
        </p:spPr>
        <p:txBody>
          <a:bodyPr wrap="square" rtlCol="0">
            <a:spAutoFit/>
          </a:bodyPr>
          <a:lstStyle/>
          <a:p>
            <a:r>
              <a:rPr lang="zh-CN" altLang="en-US" dirty="0">
                <a:solidFill>
                  <a:schemeClr val="bg1"/>
                </a:solidFill>
              </a:rPr>
              <a:t>原因</a:t>
            </a:r>
          </a:p>
        </p:txBody>
      </p:sp>
      <p:sp>
        <p:nvSpPr>
          <p:cNvPr id="13" name="文本框 12">
            <a:extLst>
              <a:ext uri="{FF2B5EF4-FFF2-40B4-BE49-F238E27FC236}">
                <a16:creationId xmlns:a16="http://schemas.microsoft.com/office/drawing/2014/main" id="{FDD53AB7-10A6-27A1-E8A8-EF7F32EFD8C4}"/>
              </a:ext>
            </a:extLst>
          </p:cNvPr>
          <p:cNvSpPr txBox="1"/>
          <p:nvPr/>
        </p:nvSpPr>
        <p:spPr>
          <a:xfrm>
            <a:off x="611560" y="2309302"/>
            <a:ext cx="3625821" cy="461665"/>
          </a:xfrm>
          <a:prstGeom prst="rect">
            <a:avLst/>
          </a:prstGeom>
          <a:solidFill>
            <a:srgbClr val="0070C0"/>
          </a:solidFill>
        </p:spPr>
        <p:txBody>
          <a:bodyPr wrap="square" rtlCol="0">
            <a:spAutoFit/>
          </a:bodyPr>
          <a:lstStyle/>
          <a:p>
            <a:r>
              <a:rPr lang="zh-CN" altLang="en-US" dirty="0">
                <a:solidFill>
                  <a:schemeClr val="bg1"/>
                </a:solidFill>
              </a:rPr>
              <a:t>现象</a:t>
            </a:r>
          </a:p>
        </p:txBody>
      </p:sp>
    </p:spTree>
    <p:extLst>
      <p:ext uri="{BB962C8B-B14F-4D97-AF65-F5344CB8AC3E}">
        <p14:creationId xmlns:p14="http://schemas.microsoft.com/office/powerpoint/2010/main" val="877094919"/>
      </p:ext>
    </p:extLst>
  </p:cSld>
  <p:clrMapOvr>
    <a:masterClrMapping/>
  </p:clrMapOvr>
</p:sld>
</file>

<file path=ppt/theme/theme1.xml><?xml version="1.0" encoding="utf-8"?>
<a:theme xmlns:a="http://schemas.openxmlformats.org/drawingml/2006/main" name="2_標準デザイン">
  <a:themeElements>
    <a:clrScheme name="2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標準デザイン">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2813"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2813"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2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LP-LectureTemplate" id="{4A523FD9-46DE-A34C-83F3-4278118170E0}" vid="{491A69D8-82D5-F24E-A589-D5BAF2EC1AD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2_標準デザイン</Template>
  <TotalTime>5736</TotalTime>
  <Words>3051</Words>
  <Application>Microsoft Office PowerPoint</Application>
  <PresentationFormat>信纸(8.5x11 英寸)</PresentationFormat>
  <Paragraphs>434</Paragraphs>
  <Slides>39</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Gill Sans</vt:lpstr>
      <vt:lpstr>Microsoft YaHei Light</vt:lpstr>
      <vt:lpstr>System Font Regular</vt:lpstr>
      <vt:lpstr>微软雅黑</vt:lpstr>
      <vt:lpstr>微软雅黑</vt:lpstr>
      <vt:lpstr>Arial</vt:lpstr>
      <vt:lpstr>Cambria Math</vt:lpstr>
      <vt:lpstr>Ebrima</vt:lpstr>
      <vt:lpstr>Gadugi</vt:lpstr>
      <vt:lpstr>IBM Plex Mono</vt:lpstr>
      <vt:lpstr>Tahoma</vt:lpstr>
      <vt:lpstr>Times New Roman</vt:lpstr>
      <vt:lpstr>2_標準デザイン</vt:lpstr>
      <vt:lpstr>4.2 预训练语言模型的有监督微调</vt:lpstr>
      <vt:lpstr>目录</vt:lpstr>
      <vt:lpstr>目录</vt:lpstr>
      <vt:lpstr>有监督微调（SFT）</vt:lpstr>
      <vt:lpstr>有监督微调（SFT）</vt:lpstr>
      <vt:lpstr>有监督微调（SFT）</vt:lpstr>
      <vt:lpstr>LLM经历SFT后的效果</vt:lpstr>
      <vt:lpstr>LLM经历SFT后的效果</vt:lpstr>
      <vt:lpstr>LLM经历SFT后的效果</vt:lpstr>
      <vt:lpstr>目录</vt:lpstr>
      <vt:lpstr>SFT所需的数据格式</vt:lpstr>
      <vt:lpstr>SFT数据准备：人工构造多样的问题（prompt）集</vt:lpstr>
      <vt:lpstr>SFT数据准备：人工构造多样的问题（prompt）集</vt:lpstr>
      <vt:lpstr>SFT数据准备：人工撰写各种问题的答案</vt:lpstr>
      <vt:lpstr>目录</vt:lpstr>
      <vt:lpstr>SFT的训练方式</vt:lpstr>
      <vt:lpstr>SFT后的模型表现</vt:lpstr>
      <vt:lpstr>轻量级的SFT即可获得很好的效果</vt:lpstr>
      <vt:lpstr>目录</vt:lpstr>
      <vt:lpstr>Self-Instruct：从人工标注迈向机器标注</vt:lpstr>
      <vt:lpstr>目录</vt:lpstr>
      <vt:lpstr>目录</vt:lpstr>
      <vt:lpstr>常见的微调下游任务举例：文本分类</vt:lpstr>
      <vt:lpstr>常见的微调下游任务举例：文本分类</vt:lpstr>
      <vt:lpstr>常见的微调下游任务举例：序列标注</vt:lpstr>
      <vt:lpstr>常见的微调下游任务举例：翻译</vt:lpstr>
      <vt:lpstr>常见的微调下游任务举例：阅读理解</vt:lpstr>
      <vt:lpstr>常见的微调下游任务举例：抽取式问答</vt:lpstr>
      <vt:lpstr>常见的微调下游任务举例：生成式问答</vt:lpstr>
      <vt:lpstr>常见的微调下游任务举例：摘要</vt:lpstr>
      <vt:lpstr>常见的微调下游任务举例：代码生成、故事生成</vt:lpstr>
      <vt:lpstr>指令微调的意义</vt:lpstr>
      <vt:lpstr>目录</vt:lpstr>
      <vt:lpstr>参数高效微调(Parameter-Efficient Fine-Tuning, PEFT) </vt:lpstr>
      <vt:lpstr>大模型微调时“内在维度”的低维特性</vt:lpstr>
      <vt:lpstr>LoRA（Low-Rank Adaptation）</vt:lpstr>
      <vt:lpstr>LoRA（Low-Rank Adaptation）</vt:lpstr>
      <vt:lpstr>LoRA（Low-Rank Adaptation）</vt:lpstr>
      <vt:lpstr>其他常见PEFT方法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 预训练语言模型的有监督微调</dc:title>
  <dc:creator>林洲汉</dc:creator>
  <cp:lastModifiedBy>Zhouhan LIN</cp:lastModifiedBy>
  <cp:revision>72</cp:revision>
  <cp:lastPrinted>2011-01-13T20:43:35Z</cp:lastPrinted>
  <dcterms:created xsi:type="dcterms:W3CDTF">2021-08-20T07:27:12Z</dcterms:created>
  <dcterms:modified xsi:type="dcterms:W3CDTF">2024-12-15T20:21:02Z</dcterms:modified>
</cp:coreProperties>
</file>